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6" r:id="rId2"/>
    <p:sldId id="265" r:id="rId3"/>
    <p:sldId id="267" r:id="rId4"/>
    <p:sldId id="268" r:id="rId5"/>
    <p:sldId id="269" r:id="rId6"/>
    <p:sldId id="256" r:id="rId7"/>
    <p:sldId id="257" r:id="rId8"/>
    <p:sldId id="258" r:id="rId9"/>
    <p:sldId id="260" r:id="rId10"/>
    <p:sldId id="262" r:id="rId11"/>
    <p:sldId id="263" r:id="rId12"/>
    <p:sldId id="264" r:id="rId13"/>
    <p:sldId id="295" r:id="rId14"/>
    <p:sldId id="296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#1">
  <dgm:title val=""/>
  <dgm:desc val=""/>
  <dgm:catLst>
    <dgm:cat type="accent2" pri="11300"/>
  </dgm:catLst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952A90-8C7A-47C2-B0D3-A71BAAA22F47}" type="doc">
      <dgm:prSet loTypeId="urn:microsoft.com/office/officeart/2005/8/layout/hList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0BAB46FB-F9BB-43BB-A6DD-E49775A24BEA}">
      <dgm:prSet phldrT="[Text]"/>
      <dgm:spPr/>
      <dgm:t>
        <a:bodyPr/>
        <a:lstStyle/>
        <a:p>
          <a:r>
            <a:rPr lang="en-US" dirty="0" smtClean="0"/>
            <a:t>What to produce?</a:t>
          </a:r>
          <a:endParaRPr lang="en-US" dirty="0"/>
        </a:p>
      </dgm:t>
    </dgm:pt>
    <dgm:pt modelId="{D4D7900C-C730-4A9F-9907-860FC39954BE}" type="parTrans" cxnId="{D7E8F259-FA47-450F-8CAD-0B964EEF4ADD}">
      <dgm:prSet/>
      <dgm:spPr/>
      <dgm:t>
        <a:bodyPr/>
        <a:lstStyle/>
        <a:p>
          <a:endParaRPr lang="en-US"/>
        </a:p>
      </dgm:t>
    </dgm:pt>
    <dgm:pt modelId="{1252CD1D-34E3-4D36-85B3-BB3A5645DC10}" type="sibTrans" cxnId="{D7E8F259-FA47-450F-8CAD-0B964EEF4ADD}">
      <dgm:prSet/>
      <dgm:spPr/>
      <dgm:t>
        <a:bodyPr/>
        <a:lstStyle/>
        <a:p>
          <a:endParaRPr lang="en-US"/>
        </a:p>
      </dgm:t>
    </dgm:pt>
    <dgm:pt modelId="{57F34760-1518-499A-A98E-9A2A744EF3D3}">
      <dgm:prSet phldrT="[Text]"/>
      <dgm:spPr/>
      <dgm:t>
        <a:bodyPr/>
        <a:lstStyle/>
        <a:p>
          <a:r>
            <a:rPr lang="en-US" dirty="0" smtClean="0"/>
            <a:t>Selection of goods and services</a:t>
          </a:r>
          <a:endParaRPr lang="en-US" dirty="0"/>
        </a:p>
      </dgm:t>
    </dgm:pt>
    <dgm:pt modelId="{160091E6-5558-4DC0-B408-E331A3F2721B}" type="parTrans" cxnId="{87CC673C-8AA9-411A-BC20-53D0716F2F8B}">
      <dgm:prSet/>
      <dgm:spPr/>
      <dgm:t>
        <a:bodyPr/>
        <a:lstStyle/>
        <a:p>
          <a:endParaRPr lang="en-US"/>
        </a:p>
      </dgm:t>
    </dgm:pt>
    <dgm:pt modelId="{F81A80FE-C35C-46F3-8BB5-BE722370FD45}" type="sibTrans" cxnId="{87CC673C-8AA9-411A-BC20-53D0716F2F8B}">
      <dgm:prSet/>
      <dgm:spPr/>
      <dgm:t>
        <a:bodyPr/>
        <a:lstStyle/>
        <a:p>
          <a:endParaRPr lang="en-US"/>
        </a:p>
      </dgm:t>
    </dgm:pt>
    <dgm:pt modelId="{FB154A4F-182D-40D7-B367-EA230E4F57AD}">
      <dgm:prSet phldrT="[Text]"/>
      <dgm:spPr/>
      <dgm:t>
        <a:bodyPr/>
        <a:lstStyle/>
        <a:p>
          <a:endParaRPr lang="en-US" dirty="0"/>
        </a:p>
      </dgm:t>
    </dgm:pt>
    <dgm:pt modelId="{DC8A646E-366A-4055-B643-918FBD333458}" type="parTrans" cxnId="{4B11DEC4-0B35-42B9-B5C9-10E164D2ABA8}">
      <dgm:prSet/>
      <dgm:spPr/>
      <dgm:t>
        <a:bodyPr/>
        <a:lstStyle/>
        <a:p>
          <a:endParaRPr lang="en-US"/>
        </a:p>
      </dgm:t>
    </dgm:pt>
    <dgm:pt modelId="{552DFC41-99C8-48F5-8649-B568F8D87F84}" type="sibTrans" cxnId="{4B11DEC4-0B35-42B9-B5C9-10E164D2ABA8}">
      <dgm:prSet/>
      <dgm:spPr/>
      <dgm:t>
        <a:bodyPr/>
        <a:lstStyle/>
        <a:p>
          <a:endParaRPr lang="en-US"/>
        </a:p>
      </dgm:t>
    </dgm:pt>
    <dgm:pt modelId="{5D879808-AA5B-460B-B868-39D93DB863C6}">
      <dgm:prSet phldrT="[Text]"/>
      <dgm:spPr/>
      <dgm:t>
        <a:bodyPr/>
        <a:lstStyle/>
        <a:p>
          <a:r>
            <a:rPr lang="en-US" dirty="0" smtClean="0"/>
            <a:t>How to produce?</a:t>
          </a:r>
          <a:endParaRPr lang="en-US" dirty="0"/>
        </a:p>
      </dgm:t>
    </dgm:pt>
    <dgm:pt modelId="{61D3E20A-2C90-4892-A0FF-36E0239C4FC6}" type="parTrans" cxnId="{C17E17A4-90F5-40D0-A590-101EEA4F3045}">
      <dgm:prSet/>
      <dgm:spPr/>
      <dgm:t>
        <a:bodyPr/>
        <a:lstStyle/>
        <a:p>
          <a:endParaRPr lang="en-US"/>
        </a:p>
      </dgm:t>
    </dgm:pt>
    <dgm:pt modelId="{B4ACB542-41B9-42B9-9C74-14CBE5ADF586}" type="sibTrans" cxnId="{C17E17A4-90F5-40D0-A590-101EEA4F3045}">
      <dgm:prSet/>
      <dgm:spPr/>
      <dgm:t>
        <a:bodyPr/>
        <a:lstStyle/>
        <a:p>
          <a:endParaRPr lang="en-US"/>
        </a:p>
      </dgm:t>
    </dgm:pt>
    <dgm:pt modelId="{51709C9A-5616-42FF-874E-4618BFE80B00}">
      <dgm:prSet phldrT="[Text]"/>
      <dgm:spPr/>
      <dgm:t>
        <a:bodyPr/>
        <a:lstStyle/>
        <a:p>
          <a:r>
            <a:rPr lang="en-US" dirty="0" smtClean="0"/>
            <a:t>Technique of production</a:t>
          </a:r>
          <a:endParaRPr lang="en-US" dirty="0"/>
        </a:p>
      </dgm:t>
    </dgm:pt>
    <dgm:pt modelId="{2729F149-90FE-40D7-BBBE-E1A8B5E2C53B}" type="parTrans" cxnId="{8EA6C80F-4EBD-450F-9F6D-60A2633B2BB9}">
      <dgm:prSet/>
      <dgm:spPr/>
      <dgm:t>
        <a:bodyPr/>
        <a:lstStyle/>
        <a:p>
          <a:endParaRPr lang="en-US"/>
        </a:p>
      </dgm:t>
    </dgm:pt>
    <dgm:pt modelId="{7C06DC4D-E5E2-4F4A-98B5-820CE5EA1E92}" type="sibTrans" cxnId="{8EA6C80F-4EBD-450F-9F6D-60A2633B2BB9}">
      <dgm:prSet/>
      <dgm:spPr/>
      <dgm:t>
        <a:bodyPr/>
        <a:lstStyle/>
        <a:p>
          <a:endParaRPr lang="en-US"/>
        </a:p>
      </dgm:t>
    </dgm:pt>
    <dgm:pt modelId="{4D8F286A-3AEE-4BF0-8DB6-D7097B7E306C}">
      <dgm:prSet phldrT="[Text]"/>
      <dgm:spPr/>
      <dgm:t>
        <a:bodyPr/>
        <a:lstStyle/>
        <a:p>
          <a:endParaRPr lang="en-US" dirty="0"/>
        </a:p>
      </dgm:t>
    </dgm:pt>
    <dgm:pt modelId="{D4DD28F8-8DB5-435E-9A41-1B218931902C}" type="parTrans" cxnId="{7C4D2750-AF8B-4DCA-80B5-6BC59041FF15}">
      <dgm:prSet/>
      <dgm:spPr/>
      <dgm:t>
        <a:bodyPr/>
        <a:lstStyle/>
        <a:p>
          <a:endParaRPr lang="en-US"/>
        </a:p>
      </dgm:t>
    </dgm:pt>
    <dgm:pt modelId="{3DC538E8-E158-4ECC-A0C1-7CB612C7A7B0}" type="sibTrans" cxnId="{7C4D2750-AF8B-4DCA-80B5-6BC59041FF15}">
      <dgm:prSet/>
      <dgm:spPr/>
      <dgm:t>
        <a:bodyPr/>
        <a:lstStyle/>
        <a:p>
          <a:endParaRPr lang="en-US"/>
        </a:p>
      </dgm:t>
    </dgm:pt>
    <dgm:pt modelId="{38B2AB6D-1F71-4B09-832C-1C010BE82F12}">
      <dgm:prSet phldrT="[Text]"/>
      <dgm:spPr/>
      <dgm:t>
        <a:bodyPr/>
        <a:lstStyle/>
        <a:p>
          <a:r>
            <a:rPr lang="en-US" dirty="0" smtClean="0"/>
            <a:t>For whom to produce?</a:t>
          </a:r>
          <a:endParaRPr lang="en-US" dirty="0"/>
        </a:p>
      </dgm:t>
    </dgm:pt>
    <dgm:pt modelId="{A9B54602-BC43-4ED5-AA6B-7C5D273EBA1F}" type="parTrans" cxnId="{5DFF6AB0-83A0-4FA0-90C5-A1A647975812}">
      <dgm:prSet/>
      <dgm:spPr/>
      <dgm:t>
        <a:bodyPr/>
        <a:lstStyle/>
        <a:p>
          <a:endParaRPr lang="en-US"/>
        </a:p>
      </dgm:t>
    </dgm:pt>
    <dgm:pt modelId="{9B8C3C1D-A464-448B-B804-844D0177AE8A}" type="sibTrans" cxnId="{5DFF6AB0-83A0-4FA0-90C5-A1A647975812}">
      <dgm:prSet/>
      <dgm:spPr/>
      <dgm:t>
        <a:bodyPr/>
        <a:lstStyle/>
        <a:p>
          <a:endParaRPr lang="en-US"/>
        </a:p>
      </dgm:t>
    </dgm:pt>
    <dgm:pt modelId="{D702C044-A020-43D9-B2DB-987DFEE0B88D}">
      <dgm:prSet phldrT="[Text]"/>
      <dgm:spPr/>
      <dgm:t>
        <a:bodyPr/>
        <a:lstStyle/>
        <a:p>
          <a:r>
            <a:rPr lang="en-US" dirty="0" smtClean="0"/>
            <a:t>Distribution of output</a:t>
          </a:r>
          <a:endParaRPr lang="en-US" dirty="0"/>
        </a:p>
      </dgm:t>
    </dgm:pt>
    <dgm:pt modelId="{2ABCF2BE-9BC2-42EF-85B6-79AC0D39EFDE}" type="parTrans" cxnId="{671D55D4-4C1E-4AD3-A0EF-8EF95FDCF221}">
      <dgm:prSet/>
      <dgm:spPr/>
      <dgm:t>
        <a:bodyPr/>
        <a:lstStyle/>
        <a:p>
          <a:endParaRPr lang="en-US"/>
        </a:p>
      </dgm:t>
    </dgm:pt>
    <dgm:pt modelId="{E1DE2B19-752B-4BF5-B9E1-CC112B7C85AA}" type="sibTrans" cxnId="{671D55D4-4C1E-4AD3-A0EF-8EF95FDCF221}">
      <dgm:prSet/>
      <dgm:spPr/>
      <dgm:t>
        <a:bodyPr/>
        <a:lstStyle/>
        <a:p>
          <a:endParaRPr lang="en-US"/>
        </a:p>
      </dgm:t>
    </dgm:pt>
    <dgm:pt modelId="{4831EB9F-113E-4718-8735-BA59212F6005}">
      <dgm:prSet phldrT="[Text]"/>
      <dgm:spPr/>
      <dgm:t>
        <a:bodyPr/>
        <a:lstStyle/>
        <a:p>
          <a:r>
            <a:rPr lang="en-US" dirty="0" smtClean="0"/>
            <a:t>Selection of the category of people, such as, rich or poor as the ultimate consumers.</a:t>
          </a:r>
          <a:endParaRPr lang="en-US" dirty="0"/>
        </a:p>
      </dgm:t>
    </dgm:pt>
    <dgm:pt modelId="{C7A2AABC-7B8D-4F69-802D-E31CBB8F082A}" type="parTrans" cxnId="{E1F5134B-633D-44EB-8860-5D279CEF85A1}">
      <dgm:prSet/>
      <dgm:spPr/>
      <dgm:t>
        <a:bodyPr/>
        <a:lstStyle/>
        <a:p>
          <a:endParaRPr lang="en-US"/>
        </a:p>
      </dgm:t>
    </dgm:pt>
    <dgm:pt modelId="{E8EE6B66-A142-4B15-8299-4A9081DAE2EA}" type="sibTrans" cxnId="{E1F5134B-633D-44EB-8860-5D279CEF85A1}">
      <dgm:prSet/>
      <dgm:spPr/>
      <dgm:t>
        <a:bodyPr/>
        <a:lstStyle/>
        <a:p>
          <a:endParaRPr lang="en-US"/>
        </a:p>
      </dgm:t>
    </dgm:pt>
    <dgm:pt modelId="{6DDF5917-D02E-4365-B11B-ACD742A04E36}">
      <dgm:prSet phldrT="[Text]"/>
      <dgm:spPr/>
      <dgm:t>
        <a:bodyPr/>
        <a:lstStyle/>
        <a:p>
          <a:r>
            <a:rPr lang="en-US" dirty="0" smtClean="0"/>
            <a:t>Deciding the Quantity of each to produce</a:t>
          </a:r>
          <a:endParaRPr lang="en-US" dirty="0"/>
        </a:p>
      </dgm:t>
    </dgm:pt>
    <dgm:pt modelId="{4FCFB3F4-798B-4CD9-8722-D5A1D3FD3FAD}" type="parTrans" cxnId="{005B1284-2BEA-4DAF-A23D-7D5A9E91C725}">
      <dgm:prSet/>
      <dgm:spPr/>
    </dgm:pt>
    <dgm:pt modelId="{B6313933-EE72-4E48-99A1-09022AA2CEB1}" type="sibTrans" cxnId="{005B1284-2BEA-4DAF-A23D-7D5A9E91C725}">
      <dgm:prSet/>
      <dgm:spPr/>
    </dgm:pt>
    <dgm:pt modelId="{5E762963-F530-482C-8FBA-114B4D5E4BFA}">
      <dgm:prSet phldrT="[Text]"/>
      <dgm:spPr/>
      <dgm:t>
        <a:bodyPr/>
        <a:lstStyle/>
        <a:p>
          <a:r>
            <a:rPr lang="en-US" dirty="0" smtClean="0"/>
            <a:t>Capital intensive or </a:t>
          </a:r>
          <a:r>
            <a:rPr lang="en-US" dirty="0" err="1" smtClean="0"/>
            <a:t>Labour</a:t>
          </a:r>
          <a:r>
            <a:rPr lang="en-US" dirty="0" smtClean="0"/>
            <a:t> intensive</a:t>
          </a:r>
          <a:endParaRPr lang="en-US" dirty="0"/>
        </a:p>
      </dgm:t>
    </dgm:pt>
    <dgm:pt modelId="{1F24234F-EA74-4367-AE55-03B4B9F82431}" type="parTrans" cxnId="{7C8E48B1-BB44-4119-87EE-3B3EECE9C067}">
      <dgm:prSet/>
      <dgm:spPr/>
    </dgm:pt>
    <dgm:pt modelId="{461429C0-266D-411C-8562-BA4F90FEDCA1}" type="sibTrans" cxnId="{7C8E48B1-BB44-4119-87EE-3B3EECE9C067}">
      <dgm:prSet/>
      <dgm:spPr/>
    </dgm:pt>
    <dgm:pt modelId="{4647DDA4-DC22-4AB4-9D2C-9E71A5AF5657}" type="pres">
      <dgm:prSet presAssocID="{41952A90-8C7A-47C2-B0D3-A71BAAA22F4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DAEDD6-4D83-4693-B640-76A3DF5FBBDD}" type="pres">
      <dgm:prSet presAssocID="{0BAB46FB-F9BB-43BB-A6DD-E49775A24BEA}" presName="composite" presStyleCnt="0"/>
      <dgm:spPr/>
    </dgm:pt>
    <dgm:pt modelId="{CFAAD88C-75F1-476B-8945-F6334E31AE5D}" type="pres">
      <dgm:prSet presAssocID="{0BAB46FB-F9BB-43BB-A6DD-E49775A24BE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9A5113-E9E2-4A95-9C07-867B7E5C8F6D}" type="pres">
      <dgm:prSet presAssocID="{0BAB46FB-F9BB-43BB-A6DD-E49775A24BE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B7AB8A-ED88-47A8-9FCB-C3640C148F87}" type="pres">
      <dgm:prSet presAssocID="{1252CD1D-34E3-4D36-85B3-BB3A5645DC10}" presName="space" presStyleCnt="0"/>
      <dgm:spPr/>
    </dgm:pt>
    <dgm:pt modelId="{BC469A06-5686-4364-A2A9-C34BA3F44184}" type="pres">
      <dgm:prSet presAssocID="{5D879808-AA5B-460B-B868-39D93DB863C6}" presName="composite" presStyleCnt="0"/>
      <dgm:spPr/>
    </dgm:pt>
    <dgm:pt modelId="{0E953415-1D44-492F-9458-29EFF8A5217C}" type="pres">
      <dgm:prSet presAssocID="{5D879808-AA5B-460B-B868-39D93DB863C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72D7FB-8A46-4CFA-9E93-9DC5C29BE1BE}" type="pres">
      <dgm:prSet presAssocID="{5D879808-AA5B-460B-B868-39D93DB863C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FAEE4F-DBD5-4EE2-BA28-B2FD6E32BB0D}" type="pres">
      <dgm:prSet presAssocID="{B4ACB542-41B9-42B9-9C74-14CBE5ADF586}" presName="space" presStyleCnt="0"/>
      <dgm:spPr/>
    </dgm:pt>
    <dgm:pt modelId="{F22EE175-A3F9-4766-A810-4BA5CD11551A}" type="pres">
      <dgm:prSet presAssocID="{38B2AB6D-1F71-4B09-832C-1C010BE82F12}" presName="composite" presStyleCnt="0"/>
      <dgm:spPr/>
    </dgm:pt>
    <dgm:pt modelId="{29005276-CEE9-4BFE-8444-CB468636F4D3}" type="pres">
      <dgm:prSet presAssocID="{38B2AB6D-1F71-4B09-832C-1C010BE82F1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D6C130-E467-466D-A266-8C4C063324C9}" type="pres">
      <dgm:prSet presAssocID="{38B2AB6D-1F71-4B09-832C-1C010BE82F1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0D3A62-7652-41F4-BB38-69258D00EBB2}" type="presOf" srcId="{38B2AB6D-1F71-4B09-832C-1C010BE82F12}" destId="{29005276-CEE9-4BFE-8444-CB468636F4D3}" srcOrd="0" destOrd="0" presId="urn:microsoft.com/office/officeart/2005/8/layout/hList1"/>
    <dgm:cxn modelId="{86538613-2C8B-4B77-A843-3A05DFE22D27}" type="presOf" srcId="{FB154A4F-182D-40D7-B367-EA230E4F57AD}" destId="{8C9A5113-E9E2-4A95-9C07-867B7E5C8F6D}" srcOrd="0" destOrd="2" presId="urn:microsoft.com/office/officeart/2005/8/layout/hList1"/>
    <dgm:cxn modelId="{8EA6C80F-4EBD-450F-9F6D-60A2633B2BB9}" srcId="{5D879808-AA5B-460B-B868-39D93DB863C6}" destId="{51709C9A-5616-42FF-874E-4618BFE80B00}" srcOrd="0" destOrd="0" parTransId="{2729F149-90FE-40D7-BBBE-E1A8B5E2C53B}" sibTransId="{7C06DC4D-E5E2-4F4A-98B5-820CE5EA1E92}"/>
    <dgm:cxn modelId="{DE7AD72E-7E36-4814-9293-16AC8D19D209}" type="presOf" srcId="{51709C9A-5616-42FF-874E-4618BFE80B00}" destId="{8072D7FB-8A46-4CFA-9E93-9DC5C29BE1BE}" srcOrd="0" destOrd="0" presId="urn:microsoft.com/office/officeart/2005/8/layout/hList1"/>
    <dgm:cxn modelId="{7C4D2750-AF8B-4DCA-80B5-6BC59041FF15}" srcId="{5D879808-AA5B-460B-B868-39D93DB863C6}" destId="{4D8F286A-3AEE-4BF0-8DB6-D7097B7E306C}" srcOrd="2" destOrd="0" parTransId="{D4DD28F8-8DB5-435E-9A41-1B218931902C}" sibTransId="{3DC538E8-E158-4ECC-A0C1-7CB612C7A7B0}"/>
    <dgm:cxn modelId="{DC580C40-1DCF-4D74-9B1B-ECCE5B43D795}" type="presOf" srcId="{57F34760-1518-499A-A98E-9A2A744EF3D3}" destId="{8C9A5113-E9E2-4A95-9C07-867B7E5C8F6D}" srcOrd="0" destOrd="0" presId="urn:microsoft.com/office/officeart/2005/8/layout/hList1"/>
    <dgm:cxn modelId="{F1C9026C-2579-4DBA-9DA5-A6B83D0FCA79}" type="presOf" srcId="{6DDF5917-D02E-4365-B11B-ACD742A04E36}" destId="{8C9A5113-E9E2-4A95-9C07-867B7E5C8F6D}" srcOrd="0" destOrd="1" presId="urn:microsoft.com/office/officeart/2005/8/layout/hList1"/>
    <dgm:cxn modelId="{D4B86DA0-4184-4E06-989D-B7055D3FB160}" type="presOf" srcId="{5D879808-AA5B-460B-B868-39D93DB863C6}" destId="{0E953415-1D44-492F-9458-29EFF8A5217C}" srcOrd="0" destOrd="0" presId="urn:microsoft.com/office/officeart/2005/8/layout/hList1"/>
    <dgm:cxn modelId="{5B0E08BC-877A-419C-AC31-4C4470013F01}" type="presOf" srcId="{41952A90-8C7A-47C2-B0D3-A71BAAA22F47}" destId="{4647DDA4-DC22-4AB4-9D2C-9E71A5AF5657}" srcOrd="0" destOrd="0" presId="urn:microsoft.com/office/officeart/2005/8/layout/hList1"/>
    <dgm:cxn modelId="{D7E8F259-FA47-450F-8CAD-0B964EEF4ADD}" srcId="{41952A90-8C7A-47C2-B0D3-A71BAAA22F47}" destId="{0BAB46FB-F9BB-43BB-A6DD-E49775A24BEA}" srcOrd="0" destOrd="0" parTransId="{D4D7900C-C730-4A9F-9907-860FC39954BE}" sibTransId="{1252CD1D-34E3-4D36-85B3-BB3A5645DC10}"/>
    <dgm:cxn modelId="{87CC673C-8AA9-411A-BC20-53D0716F2F8B}" srcId="{0BAB46FB-F9BB-43BB-A6DD-E49775A24BEA}" destId="{57F34760-1518-499A-A98E-9A2A744EF3D3}" srcOrd="0" destOrd="0" parTransId="{160091E6-5558-4DC0-B408-E331A3F2721B}" sibTransId="{F81A80FE-C35C-46F3-8BB5-BE722370FD45}"/>
    <dgm:cxn modelId="{84279896-F2FD-448D-9FDA-F8F1568F5211}" type="presOf" srcId="{D702C044-A020-43D9-B2DB-987DFEE0B88D}" destId="{F0D6C130-E467-466D-A266-8C4C063324C9}" srcOrd="0" destOrd="0" presId="urn:microsoft.com/office/officeart/2005/8/layout/hList1"/>
    <dgm:cxn modelId="{671D55D4-4C1E-4AD3-A0EF-8EF95FDCF221}" srcId="{38B2AB6D-1F71-4B09-832C-1C010BE82F12}" destId="{D702C044-A020-43D9-B2DB-987DFEE0B88D}" srcOrd="0" destOrd="0" parTransId="{2ABCF2BE-9BC2-42EF-85B6-79AC0D39EFDE}" sibTransId="{E1DE2B19-752B-4BF5-B9E1-CC112B7C85AA}"/>
    <dgm:cxn modelId="{5909A9B2-5129-4869-A650-3ED064A8DA3C}" type="presOf" srcId="{5E762963-F530-482C-8FBA-114B4D5E4BFA}" destId="{8072D7FB-8A46-4CFA-9E93-9DC5C29BE1BE}" srcOrd="0" destOrd="1" presId="urn:microsoft.com/office/officeart/2005/8/layout/hList1"/>
    <dgm:cxn modelId="{C17E17A4-90F5-40D0-A590-101EEA4F3045}" srcId="{41952A90-8C7A-47C2-B0D3-A71BAAA22F47}" destId="{5D879808-AA5B-460B-B868-39D93DB863C6}" srcOrd="1" destOrd="0" parTransId="{61D3E20A-2C90-4892-A0FF-36E0239C4FC6}" sibTransId="{B4ACB542-41B9-42B9-9C74-14CBE5ADF586}"/>
    <dgm:cxn modelId="{5DFF6AB0-83A0-4FA0-90C5-A1A647975812}" srcId="{41952A90-8C7A-47C2-B0D3-A71BAAA22F47}" destId="{38B2AB6D-1F71-4B09-832C-1C010BE82F12}" srcOrd="2" destOrd="0" parTransId="{A9B54602-BC43-4ED5-AA6B-7C5D273EBA1F}" sibTransId="{9B8C3C1D-A464-448B-B804-844D0177AE8A}"/>
    <dgm:cxn modelId="{AF102F7A-72A9-40AA-A3C0-C5E181BF8AB4}" type="presOf" srcId="{4D8F286A-3AEE-4BF0-8DB6-D7097B7E306C}" destId="{8072D7FB-8A46-4CFA-9E93-9DC5C29BE1BE}" srcOrd="0" destOrd="2" presId="urn:microsoft.com/office/officeart/2005/8/layout/hList1"/>
    <dgm:cxn modelId="{005B1284-2BEA-4DAF-A23D-7D5A9E91C725}" srcId="{0BAB46FB-F9BB-43BB-A6DD-E49775A24BEA}" destId="{6DDF5917-D02E-4365-B11B-ACD742A04E36}" srcOrd="1" destOrd="0" parTransId="{4FCFB3F4-798B-4CD9-8722-D5A1D3FD3FAD}" sibTransId="{B6313933-EE72-4E48-99A1-09022AA2CEB1}"/>
    <dgm:cxn modelId="{F7523A4C-DC5D-4C60-8172-4472116D7F27}" type="presOf" srcId="{0BAB46FB-F9BB-43BB-A6DD-E49775A24BEA}" destId="{CFAAD88C-75F1-476B-8945-F6334E31AE5D}" srcOrd="0" destOrd="0" presId="urn:microsoft.com/office/officeart/2005/8/layout/hList1"/>
    <dgm:cxn modelId="{E1F5134B-633D-44EB-8860-5D279CEF85A1}" srcId="{38B2AB6D-1F71-4B09-832C-1C010BE82F12}" destId="{4831EB9F-113E-4718-8735-BA59212F6005}" srcOrd="1" destOrd="0" parTransId="{C7A2AABC-7B8D-4F69-802D-E31CBB8F082A}" sibTransId="{E8EE6B66-A142-4B15-8299-4A9081DAE2EA}"/>
    <dgm:cxn modelId="{633C7A3A-6F5D-4937-B39F-E6B35E622716}" type="presOf" srcId="{4831EB9F-113E-4718-8735-BA59212F6005}" destId="{F0D6C130-E467-466D-A266-8C4C063324C9}" srcOrd="0" destOrd="1" presId="urn:microsoft.com/office/officeart/2005/8/layout/hList1"/>
    <dgm:cxn modelId="{4B11DEC4-0B35-42B9-B5C9-10E164D2ABA8}" srcId="{0BAB46FB-F9BB-43BB-A6DD-E49775A24BEA}" destId="{FB154A4F-182D-40D7-B367-EA230E4F57AD}" srcOrd="2" destOrd="0" parTransId="{DC8A646E-366A-4055-B643-918FBD333458}" sibTransId="{552DFC41-99C8-48F5-8649-B568F8D87F84}"/>
    <dgm:cxn modelId="{7C8E48B1-BB44-4119-87EE-3B3EECE9C067}" srcId="{5D879808-AA5B-460B-B868-39D93DB863C6}" destId="{5E762963-F530-482C-8FBA-114B4D5E4BFA}" srcOrd="1" destOrd="0" parTransId="{1F24234F-EA74-4367-AE55-03B4B9F82431}" sibTransId="{461429C0-266D-411C-8562-BA4F90FEDCA1}"/>
    <dgm:cxn modelId="{7E69E868-F054-4974-8DF0-2EAE886E871D}" type="presParOf" srcId="{4647DDA4-DC22-4AB4-9D2C-9E71A5AF5657}" destId="{2FDAEDD6-4D83-4693-B640-76A3DF5FBBDD}" srcOrd="0" destOrd="0" presId="urn:microsoft.com/office/officeart/2005/8/layout/hList1"/>
    <dgm:cxn modelId="{443B76A8-02CF-4E0C-868F-60B58EE840BB}" type="presParOf" srcId="{2FDAEDD6-4D83-4693-B640-76A3DF5FBBDD}" destId="{CFAAD88C-75F1-476B-8945-F6334E31AE5D}" srcOrd="0" destOrd="0" presId="urn:microsoft.com/office/officeart/2005/8/layout/hList1"/>
    <dgm:cxn modelId="{6FC376EE-6C4C-41A6-B430-C7EDEFA70A66}" type="presParOf" srcId="{2FDAEDD6-4D83-4693-B640-76A3DF5FBBDD}" destId="{8C9A5113-E9E2-4A95-9C07-867B7E5C8F6D}" srcOrd="1" destOrd="0" presId="urn:microsoft.com/office/officeart/2005/8/layout/hList1"/>
    <dgm:cxn modelId="{1CA6C4A3-698D-4E40-B9B7-C779419256A6}" type="presParOf" srcId="{4647DDA4-DC22-4AB4-9D2C-9E71A5AF5657}" destId="{C1B7AB8A-ED88-47A8-9FCB-C3640C148F87}" srcOrd="1" destOrd="0" presId="urn:microsoft.com/office/officeart/2005/8/layout/hList1"/>
    <dgm:cxn modelId="{29A051C1-FAA2-48F7-8CCF-CF7809373C48}" type="presParOf" srcId="{4647DDA4-DC22-4AB4-9D2C-9E71A5AF5657}" destId="{BC469A06-5686-4364-A2A9-C34BA3F44184}" srcOrd="2" destOrd="0" presId="urn:microsoft.com/office/officeart/2005/8/layout/hList1"/>
    <dgm:cxn modelId="{6DCD1CFB-1BF6-4D80-AABB-14648FA914C5}" type="presParOf" srcId="{BC469A06-5686-4364-A2A9-C34BA3F44184}" destId="{0E953415-1D44-492F-9458-29EFF8A5217C}" srcOrd="0" destOrd="0" presId="urn:microsoft.com/office/officeart/2005/8/layout/hList1"/>
    <dgm:cxn modelId="{FDE0F626-2769-497D-9EDB-DD7522CCB405}" type="presParOf" srcId="{BC469A06-5686-4364-A2A9-C34BA3F44184}" destId="{8072D7FB-8A46-4CFA-9E93-9DC5C29BE1BE}" srcOrd="1" destOrd="0" presId="urn:microsoft.com/office/officeart/2005/8/layout/hList1"/>
    <dgm:cxn modelId="{585321DA-51E7-4CEE-96D3-1D37DB2D102D}" type="presParOf" srcId="{4647DDA4-DC22-4AB4-9D2C-9E71A5AF5657}" destId="{EFFAEE4F-DBD5-4EE2-BA28-B2FD6E32BB0D}" srcOrd="3" destOrd="0" presId="urn:microsoft.com/office/officeart/2005/8/layout/hList1"/>
    <dgm:cxn modelId="{8899389E-5655-447E-B718-398D4085EBF5}" type="presParOf" srcId="{4647DDA4-DC22-4AB4-9D2C-9E71A5AF5657}" destId="{F22EE175-A3F9-4766-A810-4BA5CD11551A}" srcOrd="4" destOrd="0" presId="urn:microsoft.com/office/officeart/2005/8/layout/hList1"/>
    <dgm:cxn modelId="{3E10D7B5-0A12-4CA2-BB3E-2794479843F8}" type="presParOf" srcId="{F22EE175-A3F9-4766-A810-4BA5CD11551A}" destId="{29005276-CEE9-4BFE-8444-CB468636F4D3}" srcOrd="0" destOrd="0" presId="urn:microsoft.com/office/officeart/2005/8/layout/hList1"/>
    <dgm:cxn modelId="{B9551C29-A155-4FF6-96C2-2AB358C7085B}" type="presParOf" srcId="{F22EE175-A3F9-4766-A810-4BA5CD11551A}" destId="{F0D6C130-E467-466D-A266-8C4C063324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7B9AAD-24D5-4918-8EDF-B332210074D7}" type="doc">
      <dgm:prSet loTypeId="urn:microsoft.com/office/officeart/2005/8/layout/orgChart1#1" loCatId="hierarchy" qsTypeId="urn:microsoft.com/office/officeart/2005/8/quickstyle/simple1#2" qsCatId="simple" csTypeId="urn:microsoft.com/office/officeart/2005/8/colors/accent2_3#1" csCatId="accent1" phldr="0"/>
      <dgm:spPr/>
      <dgm:t>
        <a:bodyPr/>
        <a:lstStyle/>
        <a:p>
          <a:endParaRPr lang="en-US"/>
        </a:p>
      </dgm:t>
    </dgm:pt>
    <dgm:pt modelId="{64128110-2BC2-4E83-AE3D-7442626E6916}">
      <dgm:prSet phldrT="[Text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CLASSIFICATION OF INDUSTRIES AS PER IPR, 1956</a:t>
          </a:r>
        </a:p>
      </dgm:t>
    </dgm:pt>
    <dgm:pt modelId="{7C4D8020-E6A5-42B0-ACC1-F3A6FF2AC2B4}" type="parTrans" cxnId="{8405597F-D290-433A-A5AD-DC45DD650E30}">
      <dgm:prSet/>
      <dgm:spPr/>
      <dgm:t>
        <a:bodyPr/>
        <a:lstStyle/>
        <a:p>
          <a:endParaRPr lang="en-US"/>
        </a:p>
      </dgm:t>
    </dgm:pt>
    <dgm:pt modelId="{EC14B256-0355-49D6-9784-F21A5D6A7477}" type="sibTrans" cxnId="{8405597F-D290-433A-A5AD-DC45DD650E30}">
      <dgm:prSet/>
      <dgm:spPr/>
      <dgm:t>
        <a:bodyPr/>
        <a:lstStyle/>
        <a:p>
          <a:endParaRPr lang="en-US"/>
        </a:p>
      </dgm:t>
    </dgm:pt>
    <dgm:pt modelId="{225828B5-AAC3-48E3-8DDE-6E14A1E9FCE8}">
      <dgm:prSet phldrT="[Text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Schedule A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(Comprises of Industries exclusively owned by State)</a:t>
          </a:r>
        </a:p>
      </dgm:t>
    </dgm:pt>
    <dgm:pt modelId="{90F8E70F-E1C5-4691-812A-47839830C40B}" type="parTrans" cxnId="{C3AD38DB-D780-40CA-BC7C-E1B7E1E4F178}">
      <dgm:prSet/>
      <dgm:spPr/>
      <dgm:t>
        <a:bodyPr/>
        <a:lstStyle/>
        <a:p>
          <a:endParaRPr lang="en-US"/>
        </a:p>
      </dgm:t>
    </dgm:pt>
    <dgm:pt modelId="{6E8CAA27-4324-4304-92E5-3562A8011552}" type="sibTrans" cxnId="{C3AD38DB-D780-40CA-BC7C-E1B7E1E4F178}">
      <dgm:prSet/>
      <dgm:spPr/>
      <dgm:t>
        <a:bodyPr/>
        <a:lstStyle/>
        <a:p>
          <a:endParaRPr lang="en-US"/>
        </a:p>
      </dgm:t>
    </dgm:pt>
    <dgm:pt modelId="{37D77502-DD69-4FCD-BFD3-1B91FA3A0B41}">
      <dgm:prSet phldrT="[Text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Schedule B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(Comprises of 12 Industries, which would be progressively state-owned)</a:t>
          </a:r>
        </a:p>
      </dgm:t>
    </dgm:pt>
    <dgm:pt modelId="{56E3332C-AB51-492A-BF41-0AEAAF10CB36}" type="parTrans" cxnId="{1C1E3A8E-62F5-41C9-B571-1584015824AF}">
      <dgm:prSet/>
      <dgm:spPr/>
      <dgm:t>
        <a:bodyPr/>
        <a:lstStyle/>
        <a:p>
          <a:endParaRPr lang="en-US"/>
        </a:p>
      </dgm:t>
    </dgm:pt>
    <dgm:pt modelId="{A79A0933-F266-4AC1-9DE1-FD7E900B09C8}" type="sibTrans" cxnId="{1C1E3A8E-62F5-41C9-B571-1584015824AF}">
      <dgm:prSet/>
      <dgm:spPr/>
      <dgm:t>
        <a:bodyPr/>
        <a:lstStyle/>
        <a:p>
          <a:endParaRPr lang="en-US"/>
        </a:p>
      </dgm:t>
    </dgm:pt>
    <dgm:pt modelId="{81EE2E0C-6A5F-4B2C-ADA9-FDFFCB8C7AC8}">
      <dgm:prSet phldrT="[Text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Schedule C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(Comprises of remaining industries which were to b in the private sector)</a:t>
          </a:r>
        </a:p>
      </dgm:t>
    </dgm:pt>
    <dgm:pt modelId="{01FF1330-6476-4A29-B36A-956B908B4DC2}" type="parTrans" cxnId="{DC798253-724A-451E-8A8A-B13994CDF1CD}">
      <dgm:prSet/>
      <dgm:spPr/>
      <dgm:t>
        <a:bodyPr/>
        <a:lstStyle/>
        <a:p>
          <a:endParaRPr lang="en-US"/>
        </a:p>
      </dgm:t>
    </dgm:pt>
    <dgm:pt modelId="{72C2C69A-BE49-48A9-B607-A2F8C3C08133}" type="sibTrans" cxnId="{DC798253-724A-451E-8A8A-B13994CDF1CD}">
      <dgm:prSet/>
      <dgm:spPr/>
      <dgm:t>
        <a:bodyPr/>
        <a:lstStyle/>
        <a:p>
          <a:endParaRPr lang="en-US"/>
        </a:p>
      </dgm:t>
    </dgm:pt>
    <dgm:pt modelId="{0F89BA2F-7FB1-47A4-B6A8-9A821D15E1C1}" type="pres">
      <dgm:prSet presAssocID="{C17B9AAD-24D5-4918-8EDF-B332210074D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3B1D5CD-F6F5-420F-9336-DAB5AE405CAB}" type="pres">
      <dgm:prSet presAssocID="{64128110-2BC2-4E83-AE3D-7442626E6916}" presName="hierRoot1" presStyleCnt="0">
        <dgm:presLayoutVars>
          <dgm:hierBranch val="init"/>
        </dgm:presLayoutVars>
      </dgm:prSet>
      <dgm:spPr/>
    </dgm:pt>
    <dgm:pt modelId="{87C865EB-D9C7-4E5F-B312-83EF73AB58D0}" type="pres">
      <dgm:prSet presAssocID="{64128110-2BC2-4E83-AE3D-7442626E6916}" presName="rootComposite1" presStyleCnt="0"/>
      <dgm:spPr/>
      <dgm:t>
        <a:bodyPr/>
        <a:lstStyle/>
        <a:p>
          <a:endParaRPr lang="en-US"/>
        </a:p>
      </dgm:t>
    </dgm:pt>
    <dgm:pt modelId="{3F87A36D-B515-4CB3-9442-512F3C54FBDD}" type="pres">
      <dgm:prSet presAssocID="{64128110-2BC2-4E83-AE3D-7442626E6916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8EA578D-1EEF-4168-811C-C3CB6C46B153}" type="pres">
      <dgm:prSet presAssocID="{64128110-2BC2-4E83-AE3D-7442626E6916}" presName="rootConnector1" presStyleLbl="node1" presStyleIdx="0" presStyleCnt="0"/>
      <dgm:spPr/>
      <dgm:t>
        <a:bodyPr/>
        <a:lstStyle/>
        <a:p>
          <a:endParaRPr lang="en-US"/>
        </a:p>
      </dgm:t>
    </dgm:pt>
    <dgm:pt modelId="{5BEABAEC-9F0C-4E39-AD8E-6628EFFC11DC}" type="pres">
      <dgm:prSet presAssocID="{64128110-2BC2-4E83-AE3D-7442626E6916}" presName="hierChild2" presStyleCnt="0"/>
      <dgm:spPr/>
    </dgm:pt>
    <dgm:pt modelId="{1F968B94-413B-42AE-BA1D-5E5D1F62B58B}" type="pres">
      <dgm:prSet presAssocID="{90F8E70F-E1C5-4691-812A-47839830C40B}" presName="Name37" presStyleLbl="parChTrans1D2" presStyleIdx="0" presStyleCnt="3"/>
      <dgm:spPr/>
      <dgm:t>
        <a:bodyPr/>
        <a:lstStyle/>
        <a:p>
          <a:endParaRPr lang="en-US"/>
        </a:p>
      </dgm:t>
    </dgm:pt>
    <dgm:pt modelId="{841E9607-AFA8-422E-867A-D0B9A43F76FB}" type="pres">
      <dgm:prSet presAssocID="{225828B5-AAC3-48E3-8DDE-6E14A1E9FCE8}" presName="hierRoot2" presStyleCnt="0">
        <dgm:presLayoutVars>
          <dgm:hierBranch val="init"/>
        </dgm:presLayoutVars>
      </dgm:prSet>
      <dgm:spPr/>
    </dgm:pt>
    <dgm:pt modelId="{7848FCCC-0559-4207-BA93-63FF4F6D75CC}" type="pres">
      <dgm:prSet presAssocID="{225828B5-AAC3-48E3-8DDE-6E14A1E9FCE8}" presName="rootComposite" presStyleCnt="0"/>
      <dgm:spPr/>
      <dgm:t>
        <a:bodyPr/>
        <a:lstStyle/>
        <a:p>
          <a:endParaRPr lang="en-US"/>
        </a:p>
      </dgm:t>
    </dgm:pt>
    <dgm:pt modelId="{2FB69221-32D0-434B-B23D-866F77A6B0EE}" type="pres">
      <dgm:prSet presAssocID="{225828B5-AAC3-48E3-8DDE-6E14A1E9FCE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67B634-DB68-4653-97A5-5D62FE999B47}" type="pres">
      <dgm:prSet presAssocID="{225828B5-AAC3-48E3-8DDE-6E14A1E9FCE8}" presName="rootConnector" presStyleLbl="node2" presStyleIdx="0" presStyleCnt="3"/>
      <dgm:spPr/>
      <dgm:t>
        <a:bodyPr/>
        <a:lstStyle/>
        <a:p>
          <a:endParaRPr lang="en-US"/>
        </a:p>
      </dgm:t>
    </dgm:pt>
    <dgm:pt modelId="{A7817FA8-C290-4779-9081-B0B52FF24E56}" type="pres">
      <dgm:prSet presAssocID="{225828B5-AAC3-48E3-8DDE-6E14A1E9FCE8}" presName="hierChild4" presStyleCnt="0"/>
      <dgm:spPr/>
    </dgm:pt>
    <dgm:pt modelId="{782C31C6-F89C-4EE5-9321-5D7AEDFD4677}" type="pres">
      <dgm:prSet presAssocID="{225828B5-AAC3-48E3-8DDE-6E14A1E9FCE8}" presName="hierChild5" presStyleCnt="0"/>
      <dgm:spPr/>
    </dgm:pt>
    <dgm:pt modelId="{4336AD91-6774-4DB4-BDD0-A33B76AEE6B7}" type="pres">
      <dgm:prSet presAssocID="{56E3332C-AB51-492A-BF41-0AEAAF10CB36}" presName="Name37" presStyleLbl="parChTrans1D2" presStyleIdx="1" presStyleCnt="3"/>
      <dgm:spPr/>
      <dgm:t>
        <a:bodyPr/>
        <a:lstStyle/>
        <a:p>
          <a:endParaRPr lang="en-US"/>
        </a:p>
      </dgm:t>
    </dgm:pt>
    <dgm:pt modelId="{9DFAC067-11BC-4885-918F-10D0401D4F77}" type="pres">
      <dgm:prSet presAssocID="{37D77502-DD69-4FCD-BFD3-1B91FA3A0B41}" presName="hierRoot2" presStyleCnt="0">
        <dgm:presLayoutVars>
          <dgm:hierBranch val="init"/>
        </dgm:presLayoutVars>
      </dgm:prSet>
      <dgm:spPr/>
    </dgm:pt>
    <dgm:pt modelId="{3798E192-B322-4C1D-A304-A3A890D1C199}" type="pres">
      <dgm:prSet presAssocID="{37D77502-DD69-4FCD-BFD3-1B91FA3A0B41}" presName="rootComposite" presStyleCnt="0"/>
      <dgm:spPr/>
      <dgm:t>
        <a:bodyPr/>
        <a:lstStyle/>
        <a:p>
          <a:endParaRPr lang="en-US"/>
        </a:p>
      </dgm:t>
    </dgm:pt>
    <dgm:pt modelId="{AFBE47F0-7A8F-4C93-AF1D-8BA2F7BEC08C}" type="pres">
      <dgm:prSet presAssocID="{37D77502-DD69-4FCD-BFD3-1B91FA3A0B4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45C7C8-45D2-4D23-B6BE-965FFAF23B88}" type="pres">
      <dgm:prSet presAssocID="{37D77502-DD69-4FCD-BFD3-1B91FA3A0B41}" presName="rootConnector" presStyleLbl="node2" presStyleIdx="1" presStyleCnt="3"/>
      <dgm:spPr/>
      <dgm:t>
        <a:bodyPr/>
        <a:lstStyle/>
        <a:p>
          <a:endParaRPr lang="en-US"/>
        </a:p>
      </dgm:t>
    </dgm:pt>
    <dgm:pt modelId="{B814C46B-2953-4DFE-86D5-6641B5D8BDFD}" type="pres">
      <dgm:prSet presAssocID="{37D77502-DD69-4FCD-BFD3-1B91FA3A0B41}" presName="hierChild4" presStyleCnt="0"/>
      <dgm:spPr/>
    </dgm:pt>
    <dgm:pt modelId="{8C5F1B03-FD37-43EA-A7E6-8885D7520042}" type="pres">
      <dgm:prSet presAssocID="{37D77502-DD69-4FCD-BFD3-1B91FA3A0B41}" presName="hierChild5" presStyleCnt="0"/>
      <dgm:spPr/>
    </dgm:pt>
    <dgm:pt modelId="{F3FBFC0D-1C10-482A-B755-432B7B102F58}" type="pres">
      <dgm:prSet presAssocID="{01FF1330-6476-4A29-B36A-956B908B4DC2}" presName="Name37" presStyleLbl="parChTrans1D2" presStyleIdx="2" presStyleCnt="3"/>
      <dgm:spPr/>
      <dgm:t>
        <a:bodyPr/>
        <a:lstStyle/>
        <a:p>
          <a:endParaRPr lang="en-US"/>
        </a:p>
      </dgm:t>
    </dgm:pt>
    <dgm:pt modelId="{55EB3F4A-D96C-45F8-A083-E0A674B482EF}" type="pres">
      <dgm:prSet presAssocID="{81EE2E0C-6A5F-4B2C-ADA9-FDFFCB8C7AC8}" presName="hierRoot2" presStyleCnt="0">
        <dgm:presLayoutVars>
          <dgm:hierBranch val="init"/>
        </dgm:presLayoutVars>
      </dgm:prSet>
      <dgm:spPr/>
    </dgm:pt>
    <dgm:pt modelId="{26427A8A-8184-401A-BA5F-B732C715EED7}" type="pres">
      <dgm:prSet presAssocID="{81EE2E0C-6A5F-4B2C-ADA9-FDFFCB8C7AC8}" presName="rootComposite" presStyleCnt="0"/>
      <dgm:spPr/>
      <dgm:t>
        <a:bodyPr/>
        <a:lstStyle/>
        <a:p>
          <a:endParaRPr lang="en-US"/>
        </a:p>
      </dgm:t>
    </dgm:pt>
    <dgm:pt modelId="{CD29CA80-3F78-4D10-B0B9-E1DB408EE544}" type="pres">
      <dgm:prSet presAssocID="{81EE2E0C-6A5F-4B2C-ADA9-FDFFCB8C7AC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4484104-CFD4-449D-95B4-82574E1BEAC9}" type="pres">
      <dgm:prSet presAssocID="{81EE2E0C-6A5F-4B2C-ADA9-FDFFCB8C7AC8}" presName="rootConnector" presStyleLbl="node2" presStyleIdx="2" presStyleCnt="3"/>
      <dgm:spPr/>
      <dgm:t>
        <a:bodyPr/>
        <a:lstStyle/>
        <a:p>
          <a:endParaRPr lang="en-US"/>
        </a:p>
      </dgm:t>
    </dgm:pt>
    <dgm:pt modelId="{03ED9A96-D917-442C-960F-6C2655E777D9}" type="pres">
      <dgm:prSet presAssocID="{81EE2E0C-6A5F-4B2C-ADA9-FDFFCB8C7AC8}" presName="hierChild4" presStyleCnt="0"/>
      <dgm:spPr/>
    </dgm:pt>
    <dgm:pt modelId="{07BBFBE8-D4F9-47E6-AB6D-6C2BA5426163}" type="pres">
      <dgm:prSet presAssocID="{81EE2E0C-6A5F-4B2C-ADA9-FDFFCB8C7AC8}" presName="hierChild5" presStyleCnt="0"/>
      <dgm:spPr/>
    </dgm:pt>
    <dgm:pt modelId="{4AECC906-F21A-45D0-9402-FE140FA9EBA5}" type="pres">
      <dgm:prSet presAssocID="{64128110-2BC2-4E83-AE3D-7442626E6916}" presName="hierChild3" presStyleCnt="0"/>
      <dgm:spPr/>
    </dgm:pt>
  </dgm:ptLst>
  <dgm:cxnLst>
    <dgm:cxn modelId="{C90F18B2-8047-408E-A3DE-6B013BEF5C7C}" type="presOf" srcId="{37D77502-DD69-4FCD-BFD3-1B91FA3A0B41}" destId="{2445C7C8-45D2-4D23-B6BE-965FFAF23B88}" srcOrd="2" destOrd="0" presId="urn:microsoft.com/office/officeart/2005/8/layout/orgChart1#1"/>
    <dgm:cxn modelId="{6C997611-A127-4214-9DBE-44A07F77FC23}" type="presOf" srcId="{225828B5-AAC3-48E3-8DDE-6E14A1E9FCE8}" destId="{2FB69221-32D0-434B-B23D-866F77A6B0EE}" srcOrd="1" destOrd="0" presId="urn:microsoft.com/office/officeart/2005/8/layout/orgChart1#1"/>
    <dgm:cxn modelId="{BA6499C2-6B58-4E78-B3E7-D9BC3E0602F3}" type="presOf" srcId="{64128110-2BC2-4E83-AE3D-7442626E6916}" destId="{87C865EB-D9C7-4E5F-B312-83EF73AB58D0}" srcOrd="0" destOrd="0" presId="urn:microsoft.com/office/officeart/2005/8/layout/orgChart1#1"/>
    <dgm:cxn modelId="{52FB3AF8-6F30-4C39-8013-E22979FE6F03}" type="presOf" srcId="{90F8E70F-E1C5-4691-812A-47839830C40B}" destId="{1F968B94-413B-42AE-BA1D-5E5D1F62B58B}" srcOrd="0" destOrd="0" presId="urn:microsoft.com/office/officeart/2005/8/layout/orgChart1#1"/>
    <dgm:cxn modelId="{1C1E3A8E-62F5-41C9-B571-1584015824AF}" srcId="{64128110-2BC2-4E83-AE3D-7442626E6916}" destId="{37D77502-DD69-4FCD-BFD3-1B91FA3A0B41}" srcOrd="1" destOrd="0" parTransId="{56E3332C-AB51-492A-BF41-0AEAAF10CB36}" sibTransId="{A79A0933-F266-4AC1-9DE1-FD7E900B09C8}"/>
    <dgm:cxn modelId="{5671434D-4819-40EA-83FA-0A02477A241C}" type="presOf" srcId="{64128110-2BC2-4E83-AE3D-7442626E6916}" destId="{3F87A36D-B515-4CB3-9442-512F3C54FBDD}" srcOrd="1" destOrd="0" presId="urn:microsoft.com/office/officeart/2005/8/layout/orgChart1#1"/>
    <dgm:cxn modelId="{DC798253-724A-451E-8A8A-B13994CDF1CD}" srcId="{64128110-2BC2-4E83-AE3D-7442626E6916}" destId="{81EE2E0C-6A5F-4B2C-ADA9-FDFFCB8C7AC8}" srcOrd="2" destOrd="0" parTransId="{01FF1330-6476-4A29-B36A-956B908B4DC2}" sibTransId="{72C2C69A-BE49-48A9-B607-A2F8C3C08133}"/>
    <dgm:cxn modelId="{5143366F-7DD3-444E-A273-726F297C83F8}" type="presOf" srcId="{56E3332C-AB51-492A-BF41-0AEAAF10CB36}" destId="{4336AD91-6774-4DB4-BDD0-A33B76AEE6B7}" srcOrd="0" destOrd="0" presId="urn:microsoft.com/office/officeart/2005/8/layout/orgChart1#1"/>
    <dgm:cxn modelId="{726BFC0A-B1E4-4E47-B683-F05FB4ACBA64}" type="presOf" srcId="{225828B5-AAC3-48E3-8DDE-6E14A1E9FCE8}" destId="{7848FCCC-0559-4207-BA93-63FF4F6D75CC}" srcOrd="0" destOrd="0" presId="urn:microsoft.com/office/officeart/2005/8/layout/orgChart1#1"/>
    <dgm:cxn modelId="{C3AD38DB-D780-40CA-BC7C-E1B7E1E4F178}" srcId="{64128110-2BC2-4E83-AE3D-7442626E6916}" destId="{225828B5-AAC3-48E3-8DDE-6E14A1E9FCE8}" srcOrd="0" destOrd="0" parTransId="{90F8E70F-E1C5-4691-812A-47839830C40B}" sibTransId="{6E8CAA27-4324-4304-92E5-3562A8011552}"/>
    <dgm:cxn modelId="{9407C79A-7F76-4818-AC46-076D335514E7}" type="presOf" srcId="{81EE2E0C-6A5F-4B2C-ADA9-FDFFCB8C7AC8}" destId="{26427A8A-8184-401A-BA5F-B732C715EED7}" srcOrd="0" destOrd="0" presId="urn:microsoft.com/office/officeart/2005/8/layout/orgChart1#1"/>
    <dgm:cxn modelId="{33ABFFD3-E44A-4D3D-B2DE-824F88F62163}" type="presOf" srcId="{37D77502-DD69-4FCD-BFD3-1B91FA3A0B41}" destId="{AFBE47F0-7A8F-4C93-AF1D-8BA2F7BEC08C}" srcOrd="1" destOrd="0" presId="urn:microsoft.com/office/officeart/2005/8/layout/orgChart1#1"/>
    <dgm:cxn modelId="{956D5831-1B04-4ACD-908D-9FC000BA6D2D}" type="presOf" srcId="{81EE2E0C-6A5F-4B2C-ADA9-FDFFCB8C7AC8}" destId="{64484104-CFD4-449D-95B4-82574E1BEAC9}" srcOrd="2" destOrd="0" presId="urn:microsoft.com/office/officeart/2005/8/layout/orgChart1#1"/>
    <dgm:cxn modelId="{F8997650-45D1-4237-8658-5FE37893658A}" type="presOf" srcId="{01FF1330-6476-4A29-B36A-956B908B4DC2}" destId="{F3FBFC0D-1C10-482A-B755-432B7B102F58}" srcOrd="0" destOrd="0" presId="urn:microsoft.com/office/officeart/2005/8/layout/orgChart1#1"/>
    <dgm:cxn modelId="{B6D33002-548F-435D-AA57-CD28FDEE2B13}" type="presOf" srcId="{C17B9AAD-24D5-4918-8EDF-B332210074D7}" destId="{0F89BA2F-7FB1-47A4-B6A8-9A821D15E1C1}" srcOrd="0" destOrd="0" presId="urn:microsoft.com/office/officeart/2005/8/layout/orgChart1#1"/>
    <dgm:cxn modelId="{082B17B3-C189-43BE-9474-003969FE8161}" type="presOf" srcId="{81EE2E0C-6A5F-4B2C-ADA9-FDFFCB8C7AC8}" destId="{CD29CA80-3F78-4D10-B0B9-E1DB408EE544}" srcOrd="1" destOrd="0" presId="urn:microsoft.com/office/officeart/2005/8/layout/orgChart1#1"/>
    <dgm:cxn modelId="{5AEDE659-412F-4141-8FE4-24A1B803734D}" type="presOf" srcId="{225828B5-AAC3-48E3-8DDE-6E14A1E9FCE8}" destId="{5C67B634-DB68-4653-97A5-5D62FE999B47}" srcOrd="2" destOrd="0" presId="urn:microsoft.com/office/officeart/2005/8/layout/orgChart1#1"/>
    <dgm:cxn modelId="{0A333A6C-A883-4600-AB31-40288DD4B587}" type="presOf" srcId="{37D77502-DD69-4FCD-BFD3-1B91FA3A0B41}" destId="{3798E192-B322-4C1D-A304-A3A890D1C199}" srcOrd="0" destOrd="0" presId="urn:microsoft.com/office/officeart/2005/8/layout/orgChart1#1"/>
    <dgm:cxn modelId="{8405597F-D290-433A-A5AD-DC45DD650E30}" srcId="{C17B9AAD-24D5-4918-8EDF-B332210074D7}" destId="{64128110-2BC2-4E83-AE3D-7442626E6916}" srcOrd="0" destOrd="0" parTransId="{7C4D8020-E6A5-42B0-ACC1-F3A6FF2AC2B4}" sibTransId="{EC14B256-0355-49D6-9784-F21A5D6A7477}"/>
    <dgm:cxn modelId="{3DEAFE86-67AE-4D8E-A0D2-A2D63AAAF930}" type="presOf" srcId="{64128110-2BC2-4E83-AE3D-7442626E6916}" destId="{C8EA578D-1EEF-4168-811C-C3CB6C46B153}" srcOrd="2" destOrd="0" presId="urn:microsoft.com/office/officeart/2005/8/layout/orgChart1#1"/>
    <dgm:cxn modelId="{49BD705A-BB04-4C74-85DE-EEEE685F5B8A}" type="presParOf" srcId="{0F89BA2F-7FB1-47A4-B6A8-9A821D15E1C1}" destId="{43B1D5CD-F6F5-420F-9336-DAB5AE405CAB}" srcOrd="0" destOrd="0" presId="urn:microsoft.com/office/officeart/2005/8/layout/orgChart1#1"/>
    <dgm:cxn modelId="{9629B342-0754-421E-844A-AA821AB2252B}" type="presParOf" srcId="{43B1D5CD-F6F5-420F-9336-DAB5AE405CAB}" destId="{87C865EB-D9C7-4E5F-B312-83EF73AB58D0}" srcOrd="0" destOrd="0" presId="urn:microsoft.com/office/officeart/2005/8/layout/orgChart1#1"/>
    <dgm:cxn modelId="{300D3A9D-C9F8-4C40-8C9E-EB909C69D60F}" type="presParOf" srcId="{87C865EB-D9C7-4E5F-B312-83EF73AB58D0}" destId="{3F87A36D-B515-4CB3-9442-512F3C54FBDD}" srcOrd="0" destOrd="0" presId="urn:microsoft.com/office/officeart/2005/8/layout/orgChart1#1"/>
    <dgm:cxn modelId="{FF8F1119-4ABC-49FE-8261-B47EA906E18F}" type="presParOf" srcId="{87C865EB-D9C7-4E5F-B312-83EF73AB58D0}" destId="{C8EA578D-1EEF-4168-811C-C3CB6C46B153}" srcOrd="1" destOrd="0" presId="urn:microsoft.com/office/officeart/2005/8/layout/orgChart1#1"/>
    <dgm:cxn modelId="{140465D6-3A1A-47E0-A460-B6CA6DFFBDAD}" type="presParOf" srcId="{43B1D5CD-F6F5-420F-9336-DAB5AE405CAB}" destId="{5BEABAEC-9F0C-4E39-AD8E-6628EFFC11DC}" srcOrd="1" destOrd="0" presId="urn:microsoft.com/office/officeart/2005/8/layout/orgChart1#1"/>
    <dgm:cxn modelId="{89637468-47D2-44F3-A6D0-256DC3CF9CD9}" type="presParOf" srcId="{5BEABAEC-9F0C-4E39-AD8E-6628EFFC11DC}" destId="{1F968B94-413B-42AE-BA1D-5E5D1F62B58B}" srcOrd="0" destOrd="0" presId="urn:microsoft.com/office/officeart/2005/8/layout/orgChart1#1"/>
    <dgm:cxn modelId="{BBA9B17A-B2B0-494D-BD76-53A9D71E2349}" type="presParOf" srcId="{5BEABAEC-9F0C-4E39-AD8E-6628EFFC11DC}" destId="{841E9607-AFA8-422E-867A-D0B9A43F76FB}" srcOrd="1" destOrd="0" presId="urn:microsoft.com/office/officeart/2005/8/layout/orgChart1#1"/>
    <dgm:cxn modelId="{1D055E59-3860-4B6D-B481-C608A6E9DB69}" type="presParOf" srcId="{841E9607-AFA8-422E-867A-D0B9A43F76FB}" destId="{7848FCCC-0559-4207-BA93-63FF4F6D75CC}" srcOrd="0" destOrd="0" presId="urn:microsoft.com/office/officeart/2005/8/layout/orgChart1#1"/>
    <dgm:cxn modelId="{1A2411F9-CE57-4FBD-A21F-A0CECDFF1704}" type="presParOf" srcId="{7848FCCC-0559-4207-BA93-63FF4F6D75CC}" destId="{2FB69221-32D0-434B-B23D-866F77A6B0EE}" srcOrd="0" destOrd="0" presId="urn:microsoft.com/office/officeart/2005/8/layout/orgChart1#1"/>
    <dgm:cxn modelId="{7844520F-CCA3-484D-BC3B-928DD703655F}" type="presParOf" srcId="{7848FCCC-0559-4207-BA93-63FF4F6D75CC}" destId="{5C67B634-DB68-4653-97A5-5D62FE999B47}" srcOrd="1" destOrd="0" presId="urn:microsoft.com/office/officeart/2005/8/layout/orgChart1#1"/>
    <dgm:cxn modelId="{51F51BC8-2CC2-45B1-91F1-C6247BED3F38}" type="presParOf" srcId="{841E9607-AFA8-422E-867A-D0B9A43F76FB}" destId="{A7817FA8-C290-4779-9081-B0B52FF24E56}" srcOrd="1" destOrd="0" presId="urn:microsoft.com/office/officeart/2005/8/layout/orgChart1#1"/>
    <dgm:cxn modelId="{D4AC2CA4-7D61-48D8-BB52-2F25CB46DC24}" type="presParOf" srcId="{841E9607-AFA8-422E-867A-D0B9A43F76FB}" destId="{782C31C6-F89C-4EE5-9321-5D7AEDFD4677}" srcOrd="2" destOrd="0" presId="urn:microsoft.com/office/officeart/2005/8/layout/orgChart1#1"/>
    <dgm:cxn modelId="{91C27EC3-5AB9-4C44-81AB-DC8064CC7DD1}" type="presParOf" srcId="{5BEABAEC-9F0C-4E39-AD8E-6628EFFC11DC}" destId="{4336AD91-6774-4DB4-BDD0-A33B76AEE6B7}" srcOrd="2" destOrd="0" presId="urn:microsoft.com/office/officeart/2005/8/layout/orgChart1#1"/>
    <dgm:cxn modelId="{99A455D0-0E55-447B-A3FF-D02266C7424B}" type="presParOf" srcId="{5BEABAEC-9F0C-4E39-AD8E-6628EFFC11DC}" destId="{9DFAC067-11BC-4885-918F-10D0401D4F77}" srcOrd="3" destOrd="0" presId="urn:microsoft.com/office/officeart/2005/8/layout/orgChart1#1"/>
    <dgm:cxn modelId="{C3CAC91A-9DB3-46BE-8E53-582B9ED010C0}" type="presParOf" srcId="{9DFAC067-11BC-4885-918F-10D0401D4F77}" destId="{3798E192-B322-4C1D-A304-A3A890D1C199}" srcOrd="0" destOrd="0" presId="urn:microsoft.com/office/officeart/2005/8/layout/orgChart1#1"/>
    <dgm:cxn modelId="{3BE2148C-8EE9-40D4-B376-A5333DB0D1C3}" type="presParOf" srcId="{3798E192-B322-4C1D-A304-A3A890D1C199}" destId="{AFBE47F0-7A8F-4C93-AF1D-8BA2F7BEC08C}" srcOrd="0" destOrd="0" presId="urn:microsoft.com/office/officeart/2005/8/layout/orgChart1#1"/>
    <dgm:cxn modelId="{4FE9B17C-3D0F-4D95-9BE6-2F827EF9DCC6}" type="presParOf" srcId="{3798E192-B322-4C1D-A304-A3A890D1C199}" destId="{2445C7C8-45D2-4D23-B6BE-965FFAF23B88}" srcOrd="1" destOrd="0" presId="urn:microsoft.com/office/officeart/2005/8/layout/orgChart1#1"/>
    <dgm:cxn modelId="{B4B48208-2D3F-4BE2-B976-B4308204E074}" type="presParOf" srcId="{9DFAC067-11BC-4885-918F-10D0401D4F77}" destId="{B814C46B-2953-4DFE-86D5-6641B5D8BDFD}" srcOrd="1" destOrd="0" presId="urn:microsoft.com/office/officeart/2005/8/layout/orgChart1#1"/>
    <dgm:cxn modelId="{02E4C20A-C081-418D-ACF2-EDC675847C5D}" type="presParOf" srcId="{9DFAC067-11BC-4885-918F-10D0401D4F77}" destId="{8C5F1B03-FD37-43EA-A7E6-8885D7520042}" srcOrd="2" destOrd="0" presId="urn:microsoft.com/office/officeart/2005/8/layout/orgChart1#1"/>
    <dgm:cxn modelId="{0059124F-0A34-4FF8-817E-E2A9FB5F9497}" type="presParOf" srcId="{5BEABAEC-9F0C-4E39-AD8E-6628EFFC11DC}" destId="{F3FBFC0D-1C10-482A-B755-432B7B102F58}" srcOrd="4" destOrd="0" presId="urn:microsoft.com/office/officeart/2005/8/layout/orgChart1#1"/>
    <dgm:cxn modelId="{1D3FC825-337C-48FE-A394-9D3755A3E1D5}" type="presParOf" srcId="{5BEABAEC-9F0C-4E39-AD8E-6628EFFC11DC}" destId="{55EB3F4A-D96C-45F8-A083-E0A674B482EF}" srcOrd="5" destOrd="0" presId="urn:microsoft.com/office/officeart/2005/8/layout/orgChart1#1"/>
    <dgm:cxn modelId="{A7B0C8D0-FDC6-47C5-9070-5458FCCEA7F3}" type="presParOf" srcId="{55EB3F4A-D96C-45F8-A083-E0A674B482EF}" destId="{26427A8A-8184-401A-BA5F-B732C715EED7}" srcOrd="0" destOrd="0" presId="urn:microsoft.com/office/officeart/2005/8/layout/orgChart1#1"/>
    <dgm:cxn modelId="{9955B593-98B6-4468-8801-0E1A3AE6B20F}" type="presParOf" srcId="{26427A8A-8184-401A-BA5F-B732C715EED7}" destId="{CD29CA80-3F78-4D10-B0B9-E1DB408EE544}" srcOrd="0" destOrd="0" presId="urn:microsoft.com/office/officeart/2005/8/layout/orgChart1#1"/>
    <dgm:cxn modelId="{AE9FC8D2-F54F-4A77-9635-A2C480F7E5A7}" type="presParOf" srcId="{26427A8A-8184-401A-BA5F-B732C715EED7}" destId="{64484104-CFD4-449D-95B4-82574E1BEAC9}" srcOrd="1" destOrd="0" presId="urn:microsoft.com/office/officeart/2005/8/layout/orgChart1#1"/>
    <dgm:cxn modelId="{E1F712ED-821E-4312-A01F-A4E82BC8291B}" type="presParOf" srcId="{55EB3F4A-D96C-45F8-A083-E0A674B482EF}" destId="{03ED9A96-D917-442C-960F-6C2655E777D9}" srcOrd="1" destOrd="0" presId="urn:microsoft.com/office/officeart/2005/8/layout/orgChart1#1"/>
    <dgm:cxn modelId="{F1DEA0C9-CFEA-45F0-9F71-8883A4E23F2D}" type="presParOf" srcId="{55EB3F4A-D96C-45F8-A083-E0A674B482EF}" destId="{07BBFBE8-D4F9-47E6-AB6D-6C2BA5426163}" srcOrd="2" destOrd="0" presId="urn:microsoft.com/office/officeart/2005/8/layout/orgChart1#1"/>
    <dgm:cxn modelId="{5020F8B7-9214-4A55-B469-6E201284F6B6}" type="presParOf" srcId="{43B1D5CD-F6F5-420F-9336-DAB5AE405CAB}" destId="{4AECC906-F21A-45D0-9402-FE140FA9EBA5}" srcOrd="2" destOrd="0" presId="urn:microsoft.com/office/officeart/2005/8/layout/orgChart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FBFC0D-1C10-482A-B755-432B7B102F58}">
      <dsp:nvSpPr>
        <dsp:cNvPr id="0" name=""/>
        <dsp:cNvSpPr/>
      </dsp:nvSpPr>
      <dsp:spPr>
        <a:xfrm>
          <a:off x="4435475" y="1435197"/>
          <a:ext cx="3138131" cy="5446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2317"/>
              </a:lnTo>
              <a:lnTo>
                <a:pt x="3138131" y="272317"/>
              </a:lnTo>
              <a:lnTo>
                <a:pt x="3138131" y="544634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36AD91-6774-4DB4-BDD0-A33B76AEE6B7}">
      <dsp:nvSpPr>
        <dsp:cNvPr id="0" name=""/>
        <dsp:cNvSpPr/>
      </dsp:nvSpPr>
      <dsp:spPr>
        <a:xfrm>
          <a:off x="4389755" y="1435197"/>
          <a:ext cx="91440" cy="54463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4634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968B94-413B-42AE-BA1D-5E5D1F62B58B}">
      <dsp:nvSpPr>
        <dsp:cNvPr id="0" name=""/>
        <dsp:cNvSpPr/>
      </dsp:nvSpPr>
      <dsp:spPr>
        <a:xfrm>
          <a:off x="1297343" y="1435197"/>
          <a:ext cx="3138131" cy="544634"/>
        </a:xfrm>
        <a:custGeom>
          <a:avLst/>
          <a:gdLst/>
          <a:ahLst/>
          <a:cxnLst/>
          <a:rect l="0" t="0" r="0" b="0"/>
          <a:pathLst>
            <a:path>
              <a:moveTo>
                <a:pt x="3138131" y="0"/>
              </a:moveTo>
              <a:lnTo>
                <a:pt x="3138131" y="272317"/>
              </a:lnTo>
              <a:lnTo>
                <a:pt x="0" y="272317"/>
              </a:lnTo>
              <a:lnTo>
                <a:pt x="0" y="544634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7A36D-B515-4CB3-9442-512F3C54FBDD}">
      <dsp:nvSpPr>
        <dsp:cNvPr id="0" name=""/>
        <dsp:cNvSpPr/>
      </dsp:nvSpPr>
      <dsp:spPr>
        <a:xfrm>
          <a:off x="3138726" y="138449"/>
          <a:ext cx="2593496" cy="1296748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CLASSIFICATION OF INDUSTRIES AS PER IPR, 1956</a:t>
          </a:r>
        </a:p>
      </dsp:txBody>
      <dsp:txXfrm>
        <a:off x="3138726" y="138449"/>
        <a:ext cx="2593496" cy="1296748"/>
      </dsp:txXfrm>
    </dsp:sp>
    <dsp:sp modelId="{2FB69221-32D0-434B-B23D-866F77A6B0EE}">
      <dsp:nvSpPr>
        <dsp:cNvPr id="0" name=""/>
        <dsp:cNvSpPr/>
      </dsp:nvSpPr>
      <dsp:spPr>
        <a:xfrm>
          <a:off x="595" y="1979832"/>
          <a:ext cx="2593496" cy="1296748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Schedule A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(Comprises of Industries exclusively owned by State)</a:t>
          </a:r>
        </a:p>
      </dsp:txBody>
      <dsp:txXfrm>
        <a:off x="595" y="1979832"/>
        <a:ext cx="2593496" cy="1296748"/>
      </dsp:txXfrm>
    </dsp:sp>
    <dsp:sp modelId="{AFBE47F0-7A8F-4C93-AF1D-8BA2F7BEC08C}">
      <dsp:nvSpPr>
        <dsp:cNvPr id="0" name=""/>
        <dsp:cNvSpPr/>
      </dsp:nvSpPr>
      <dsp:spPr>
        <a:xfrm>
          <a:off x="3138726" y="1979832"/>
          <a:ext cx="2593496" cy="1296748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Schedule B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(Comprises of 12 Industries, which would be progressively state-owned)</a:t>
          </a:r>
        </a:p>
      </dsp:txBody>
      <dsp:txXfrm>
        <a:off x="3138726" y="1979832"/>
        <a:ext cx="2593496" cy="1296748"/>
      </dsp:txXfrm>
    </dsp:sp>
    <dsp:sp modelId="{CD29CA80-3F78-4D10-B0B9-E1DB408EE544}">
      <dsp:nvSpPr>
        <dsp:cNvPr id="0" name=""/>
        <dsp:cNvSpPr/>
      </dsp:nvSpPr>
      <dsp:spPr>
        <a:xfrm>
          <a:off x="6276857" y="1979832"/>
          <a:ext cx="2593496" cy="1296748"/>
        </a:xfrm>
        <a:prstGeom prst="rect">
          <a:avLst/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Schedule C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(Comprises of remaining industries which were to b in the private sector)</a:t>
          </a:r>
        </a:p>
      </dsp:txBody>
      <dsp:txXfrm>
        <a:off x="6276857" y="1979832"/>
        <a:ext cx="2593496" cy="12967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#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A56EB-B89A-4923-9704-21C4AB98233F}" type="datetimeFigureOut">
              <a:rPr lang="en-US" smtClean="0"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60D7C-3EDD-4014-BC3C-CB99788A1EC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071678"/>
            <a:ext cx="8229600" cy="11430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Calibri Light" charset="0"/>
                <a:cs typeface="Calibri Light" charset="0"/>
              </a:rPr>
              <a:t>Indian Economy</a:t>
            </a:r>
            <a:br>
              <a:rPr lang="en-US" sz="6000" b="1" dirty="0" smtClean="0">
                <a:latin typeface="Calibri Light" charset="0"/>
                <a:cs typeface="Calibri Light" charset="0"/>
              </a:rPr>
            </a:br>
            <a:r>
              <a:rPr lang="en-US" sz="6000" b="1" dirty="0" smtClean="0">
                <a:latin typeface="Calibri Light" charset="0"/>
                <a:cs typeface="Calibri Light" charset="0"/>
              </a:rPr>
              <a:t>(1950-1990)</a:t>
            </a:r>
            <a:r>
              <a:rPr lang="en-US" sz="7200" dirty="0" smtClean="0">
                <a:latin typeface="Snap ITC" panose="04040A07060A02020202" pitchFamily="82" charset="0"/>
                <a:cs typeface="Aharoni" panose="02010803020104030203" pitchFamily="2" charset="-79"/>
              </a:rPr>
              <a:t> </a:t>
            </a:r>
            <a:endParaRPr lang="en-US" sz="7200" dirty="0">
              <a:latin typeface="Snap ITC" panose="04040A07060A02020202" pitchFamily="82" charset="0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4357694"/>
            <a:ext cx="8258204" cy="1768469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solidFill>
                  <a:schemeClr val="tx1"/>
                </a:solidFill>
              </a:rPr>
              <a:t>Economic system </a:t>
            </a:r>
            <a:r>
              <a:rPr lang="en-US" sz="2800" dirty="0" smtClean="0">
                <a:solidFill>
                  <a:schemeClr val="tx1"/>
                </a:solidFill>
              </a:rPr>
              <a:t>refers to an arrangement by which central problems of a country is solved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Central problems of an Economy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72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5098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alibri Light" charset="0"/>
                <a:cs typeface="Calibri Light" charset="0"/>
              </a:rPr>
              <a:t>Types of Economic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320"/>
            <a:ext cx="8229600" cy="5313045"/>
          </a:xfrm>
        </p:spPr>
        <p:txBody>
          <a:bodyPr>
            <a:normAutofit lnSpcReduction="20000"/>
          </a:bodyPr>
          <a:lstStyle/>
          <a:p>
            <a:pPr marL="742950" indent="-742950">
              <a:buAutoNum type="arabicPeriod"/>
            </a:pPr>
            <a:r>
              <a:rPr lang="en-US" sz="4400" b="1" dirty="0" smtClean="0">
                <a:solidFill>
                  <a:schemeClr val="tx1"/>
                </a:solidFill>
                <a:latin typeface="Calibri Light" charset="0"/>
                <a:cs typeface="Calibri Light" charset="0"/>
              </a:rPr>
              <a:t>Capitalist Economy</a:t>
            </a:r>
            <a:endParaRPr lang="en-US" sz="2800" b="1" dirty="0" smtClean="0">
              <a:solidFill>
                <a:schemeClr val="tx1"/>
              </a:solidFill>
              <a:latin typeface="Calibri Light" charset="0"/>
              <a:cs typeface="Calibri Light" charset="0"/>
            </a:endParaRPr>
          </a:p>
          <a:p>
            <a:pPr>
              <a:buNone/>
            </a:pPr>
            <a:r>
              <a:rPr lang="en-US" sz="2800" i="1" dirty="0" smtClean="0"/>
              <a:t>     </a:t>
            </a:r>
          </a:p>
          <a:p>
            <a:pPr algn="l">
              <a:buNone/>
            </a:pPr>
            <a:r>
              <a:rPr lang="en-US" sz="2800" i="1" dirty="0" smtClean="0"/>
              <a:t> A capitalist economy is one in which the means of production is owned, operated and controlled by private sector.</a:t>
            </a:r>
          </a:p>
          <a:p>
            <a:pPr algn="l">
              <a:buNone/>
            </a:pPr>
            <a:endParaRPr lang="en-US" sz="2800" i="1" dirty="0" smtClean="0"/>
          </a:p>
          <a:p>
            <a:pPr algn="l"/>
            <a:r>
              <a:rPr lang="en-US" sz="2800" dirty="0" smtClean="0"/>
              <a:t> What, how and for whom to produce is decided by </a:t>
            </a:r>
            <a:r>
              <a:rPr lang="en-US" sz="2800" b="1" dirty="0" smtClean="0"/>
              <a:t>market force</a:t>
            </a:r>
          </a:p>
          <a:p>
            <a:pPr algn="l"/>
            <a:r>
              <a:rPr lang="en-US" sz="2800" dirty="0" smtClean="0"/>
              <a:t>goods produced according to </a:t>
            </a:r>
            <a:r>
              <a:rPr lang="en-US" sz="2800" b="1" dirty="0" smtClean="0"/>
              <a:t>market demand</a:t>
            </a:r>
          </a:p>
          <a:p>
            <a:pPr algn="l"/>
            <a:r>
              <a:rPr lang="en-US" sz="2800" b="1" dirty="0" smtClean="0"/>
              <a:t>cost effective technique</a:t>
            </a:r>
            <a:r>
              <a:rPr lang="en-US" sz="2800" dirty="0" smtClean="0"/>
              <a:t> of production is used</a:t>
            </a:r>
            <a:endParaRPr lang="en-US" sz="2800" b="1" dirty="0" smtClean="0"/>
          </a:p>
          <a:p>
            <a:pPr algn="l"/>
            <a:r>
              <a:rPr lang="en-US" sz="2800" dirty="0" smtClean="0"/>
              <a:t> goods produced are distributed on the basis of their </a:t>
            </a:r>
            <a:r>
              <a:rPr lang="en-US" sz="2800" b="1" dirty="0" smtClean="0"/>
              <a:t>income or purchasing power</a:t>
            </a:r>
            <a:r>
              <a:rPr lang="en-US" sz="2800" dirty="0" smtClean="0"/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pPr marL="742950" indent="-742950" algn="l">
              <a:buFont typeface="+mj-lt"/>
              <a:buAutoNum type="arabicPeriod" startAt="2"/>
            </a:pPr>
            <a:r>
              <a:rPr lang="en-US" b="1" dirty="0" smtClean="0">
                <a:latin typeface="Calibri Light" charset="0"/>
                <a:cs typeface="Calibri Light" charset="0"/>
              </a:rPr>
              <a:t>Socialist Economy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/>
          <a:lstStyle/>
          <a:p>
            <a:r>
              <a:rPr lang="en-US" dirty="0" smtClean="0"/>
              <a:t>Means of production is owned, operated and controlled by </a:t>
            </a:r>
            <a:r>
              <a:rPr lang="en-US" b="1" dirty="0" smtClean="0"/>
              <a:t>the government</a:t>
            </a:r>
            <a:r>
              <a:rPr lang="en-US" dirty="0" smtClean="0"/>
              <a:t>. </a:t>
            </a:r>
          </a:p>
          <a:p>
            <a:r>
              <a:rPr lang="en-US" dirty="0" smtClean="0"/>
              <a:t>goods produced according to </a:t>
            </a:r>
            <a:r>
              <a:rPr lang="en-US" b="1" dirty="0" smtClean="0"/>
              <a:t>needs of society</a:t>
            </a:r>
            <a:endParaRPr lang="en-US" dirty="0" smtClean="0"/>
          </a:p>
          <a:p>
            <a:r>
              <a:rPr lang="en-US" b="1" dirty="0" smtClean="0"/>
              <a:t>labour intensive technique </a:t>
            </a:r>
            <a:r>
              <a:rPr lang="en-US" dirty="0" smtClean="0"/>
              <a:t>of production</a:t>
            </a:r>
          </a:p>
          <a:p>
            <a:r>
              <a:rPr lang="en-US" dirty="0" smtClean="0"/>
              <a:t>goods are distributed by government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 algn="l">
              <a:buFont typeface="+mj-lt"/>
              <a:buAutoNum type="arabicPeriod" startAt="3"/>
            </a:pPr>
            <a:r>
              <a:rPr lang="en-US" b="1" dirty="0" smtClean="0">
                <a:latin typeface="Calibri Light" charset="0"/>
                <a:cs typeface="Calibri Light" charset="0"/>
              </a:rPr>
              <a:t>Mixed Economy</a:t>
            </a:r>
            <a:endParaRPr lang="en-US" b="1" dirty="0">
              <a:latin typeface="Calibri Light" charset="0"/>
              <a:cs typeface="Calibri Light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 smtClean="0"/>
              <a:t>Both public and private sectors are allotted respective roles to solve the central problems of the economy.</a:t>
            </a:r>
          </a:p>
          <a:p>
            <a:r>
              <a:rPr lang="en-US" sz="2800" b="1" dirty="0" smtClean="0">
                <a:solidFill>
                  <a:schemeClr val="tx1"/>
                </a:solidFill>
              </a:rPr>
              <a:t>The government and the private sector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dirty="0" smtClean="0"/>
              <a:t>both decide what, how and for whom to produce.</a:t>
            </a:r>
          </a:p>
          <a:p>
            <a:r>
              <a:rPr lang="en-US" sz="2800" dirty="0" smtClean="0"/>
              <a:t>The private sector provides whatever good and services it can produce while the government provide the essential good and services which the former fails to. </a:t>
            </a:r>
          </a:p>
          <a:p>
            <a:r>
              <a:rPr lang="en-US" sz="2800" dirty="0"/>
              <a:t>both </a:t>
            </a:r>
            <a:r>
              <a:rPr lang="en-US" sz="2800" b="1" dirty="0"/>
              <a:t>profit and social welfare maximisation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0"/>
            <a:ext cx="7772400" cy="1932305"/>
          </a:xfrm>
        </p:spPr>
        <p:txBody>
          <a:bodyPr>
            <a:noAutofit/>
          </a:bodyPr>
          <a:lstStyle/>
          <a:p>
            <a:r>
              <a:rPr lang="en-US" b="1" dirty="0" smtClean="0"/>
              <a:t>ECONOMIC PLANNING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0995" y="1835785"/>
            <a:ext cx="8207375" cy="4404995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solidFill>
                  <a:schemeClr val="tx1"/>
                </a:solidFill>
              </a:rPr>
              <a:t>It is defined as making major economic decisions (such as what, how and for whom to produce)by the conscious decision of a determinate authority, on the basis of comprehensive survey of economy as whole.</a:t>
            </a:r>
          </a:p>
          <a:p>
            <a:endParaRPr lang="en-US" dirty="0" smtClean="0">
              <a:solidFill>
                <a:srgbClr val="00B050"/>
              </a:solidFill>
            </a:endParaRPr>
          </a:p>
          <a:p>
            <a:r>
              <a:rPr lang="en-US" dirty="0" smtClean="0">
                <a:solidFill>
                  <a:srgbClr val="7030A0"/>
                </a:solidFill>
              </a:rPr>
              <a:t>To simplify-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it is economic decisions taken by a known authority responsibly on the basis of survey of economy as whole.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The government of </a:t>
            </a:r>
            <a:r>
              <a:rPr lang="en-US" sz="3600" dirty="0"/>
              <a:t>I</a:t>
            </a:r>
            <a:r>
              <a:rPr lang="en-US" sz="3600" dirty="0" smtClean="0"/>
              <a:t>ndia set up</a:t>
            </a:r>
            <a:r>
              <a:rPr lang="en-US" sz="3600" b="1" dirty="0" smtClean="0"/>
              <a:t> Economic Planning Commission </a:t>
            </a:r>
            <a:r>
              <a:rPr lang="en-US" sz="3600" dirty="0" smtClean="0"/>
              <a:t>in </a:t>
            </a:r>
            <a:r>
              <a:rPr lang="en-US" sz="3600" b="1" i="1" dirty="0" smtClean="0"/>
              <a:t>1950</a:t>
            </a:r>
            <a:endParaRPr lang="en-US" sz="3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/>
              <a:t>PURPOSE of Commission:-</a:t>
            </a:r>
            <a:endParaRPr lang="en-US" sz="2800" dirty="0" smtClean="0"/>
          </a:p>
          <a:p>
            <a:pPr marL="514350" indent="-514350">
              <a:buAutoNum type="arabicParenR"/>
            </a:pPr>
            <a:r>
              <a:rPr lang="en-US" sz="2800" dirty="0" smtClean="0"/>
              <a:t>Assess physical and human resources of the country.</a:t>
            </a:r>
          </a:p>
          <a:p>
            <a:pPr marL="514350" indent="-514350">
              <a:buAutoNum type="arabicParenR"/>
            </a:pPr>
            <a:r>
              <a:rPr lang="en-US" sz="2800" dirty="0" smtClean="0"/>
              <a:t>Prepare the Plans for the effective use of the resources.</a:t>
            </a:r>
          </a:p>
          <a:p>
            <a:pPr marL="0" indent="0">
              <a:buNone/>
            </a:pPr>
            <a:endParaRPr lang="en-US" sz="2800" dirty="0" smtClean="0"/>
          </a:p>
          <a:p>
            <a:pPr marL="514350" indent="-514350">
              <a:buNone/>
            </a:pPr>
            <a:r>
              <a:rPr lang="en-US" sz="2800" b="1" dirty="0" smtClean="0"/>
              <a:t>Duration-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the planning period was fixed at</a:t>
            </a:r>
            <a:r>
              <a:rPr lang="en-US" sz="2800" b="1" dirty="0" smtClean="0">
                <a:solidFill>
                  <a:schemeClr val="tx1"/>
                </a:solidFill>
              </a:rPr>
              <a:t> five years</a:t>
            </a:r>
            <a:r>
              <a:rPr lang="en-US" sz="2800" dirty="0" smtClean="0">
                <a:solidFill>
                  <a:schemeClr val="tx1"/>
                </a:solidFill>
              </a:rPr>
              <a:t>. They are also known as </a:t>
            </a:r>
            <a:r>
              <a:rPr lang="en-US" sz="2800" b="1" dirty="0" smtClean="0">
                <a:solidFill>
                  <a:schemeClr val="tx1"/>
                </a:solidFill>
              </a:rPr>
              <a:t>“Five Year Plans”</a:t>
            </a:r>
            <a:r>
              <a:rPr lang="en-US" sz="2800" dirty="0" smtClean="0">
                <a:solidFill>
                  <a:schemeClr val="tx1"/>
                </a:solidFill>
              </a:rPr>
              <a:t>. The first five year plan was launched on</a:t>
            </a:r>
            <a:r>
              <a:rPr lang="en-US" sz="2800" b="1" dirty="0" smtClean="0">
                <a:solidFill>
                  <a:schemeClr val="tx1"/>
                </a:solidFill>
              </a:rPr>
              <a:t> 1</a:t>
            </a:r>
            <a:r>
              <a:rPr lang="en-US" sz="2800" b="1" baseline="30000" dirty="0" smtClean="0">
                <a:solidFill>
                  <a:schemeClr val="tx1"/>
                </a:solidFill>
              </a:rPr>
              <a:t>st</a:t>
            </a:r>
            <a:r>
              <a:rPr lang="en-US" sz="2800" b="1" dirty="0" smtClean="0">
                <a:solidFill>
                  <a:schemeClr val="tx1"/>
                </a:solidFill>
              </a:rPr>
              <a:t> April 1951 ending on 31st March 1956.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tx1"/>
                </a:solidFill>
                <a:latin typeface="Calibri Light" charset="0"/>
                <a:cs typeface="Calibri Light" charset="0"/>
              </a:rPr>
              <a:t>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i="1" dirty="0" smtClean="0"/>
              <a:t>It is a document showing detailed scheme, program and strategy, worked out in advance for fulfilling an objective.</a:t>
            </a:r>
            <a:endParaRPr lang="en-US" dirty="0" smtClean="0"/>
          </a:p>
          <a:p>
            <a:pPr>
              <a:buNone/>
            </a:pPr>
            <a:r>
              <a:rPr lang="en-US" sz="4000" b="1" dirty="0" smtClean="0">
                <a:solidFill>
                  <a:schemeClr val="tx1"/>
                </a:solidFill>
              </a:rPr>
              <a:t>Reason-</a:t>
            </a:r>
            <a:endParaRPr lang="en-US" i="1" dirty="0" smtClean="0">
              <a:solidFill>
                <a:schemeClr val="accent4"/>
              </a:solidFill>
            </a:endParaRPr>
          </a:p>
          <a:p>
            <a:r>
              <a:rPr lang="en-US" dirty="0" smtClean="0"/>
              <a:t>achieve some predetermined goals within a specified time limit</a:t>
            </a:r>
          </a:p>
          <a:p>
            <a:r>
              <a:rPr lang="en-US" dirty="0" smtClean="0"/>
              <a:t> detailed analysis of the problems and decisions to solve them.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solidFill>
                  <a:schemeClr val="tx1"/>
                </a:solidFill>
                <a:latin typeface="Calibri Light" charset="0"/>
                <a:cs typeface="Calibri Light" charset="0"/>
              </a:rPr>
              <a:t>G</a:t>
            </a:r>
            <a:r>
              <a:rPr lang="en-US" b="1" dirty="0" smtClean="0">
                <a:solidFill>
                  <a:schemeClr val="tx1"/>
                </a:solidFill>
                <a:latin typeface="Calibri Light" charset="0"/>
                <a:cs typeface="Calibri Light" charset="0"/>
              </a:rPr>
              <a:t>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rmAutofit/>
          </a:bodyPr>
          <a:lstStyle/>
          <a:p>
            <a:r>
              <a:rPr lang="en-US" sz="2800" dirty="0"/>
              <a:t>Increase of the Gross Domestic Product (GDP) of the country. </a:t>
            </a:r>
          </a:p>
          <a:p>
            <a:r>
              <a:rPr lang="en-US" sz="2800" dirty="0" smtClean="0"/>
              <a:t>Higher </a:t>
            </a:r>
            <a:r>
              <a:rPr lang="en-US" sz="2800" dirty="0"/>
              <a:t>the GDP more the common public can benefit from the economic policies of the country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GDP refers to market value of all the final goods and services produced in the country during a period of one year.</a:t>
            </a:r>
          </a:p>
          <a:p>
            <a:r>
              <a:rPr lang="en-US" sz="2800" dirty="0" smtClean="0"/>
              <a:t>GDP is derived from diff sectors such as Agriculture, Industry  and Service sector.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rPr>
              <a:t>The contribution made by each of these make the </a:t>
            </a:r>
            <a:r>
              <a:rPr lang="en-US" sz="2800" b="1" dirty="0" smtClean="0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rPr>
              <a:t>structural composition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rPr>
              <a:t> of the economy. 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  <a:latin typeface="AR BLANCA" pitchFamily="2" charset="0"/>
            </a:endParaRPr>
          </a:p>
          <a:p>
            <a:pPr>
              <a:buNone/>
            </a:pPr>
            <a:endParaRPr lang="en-US" sz="28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Calibri Light" charset="0"/>
                <a:cs typeface="Calibri Light" charset="0"/>
              </a:rPr>
              <a:t>Modernization</a:t>
            </a:r>
            <a:r>
              <a:rPr lang="en-US" dirty="0" smtClean="0">
                <a:latin typeface="Castellar" panose="020A0402060406010301" pitchFamily="18" charset="0"/>
              </a:rPr>
              <a:t> </a:t>
            </a:r>
            <a:endParaRPr lang="en-US" dirty="0">
              <a:latin typeface="Castellar" panose="020A0402060406010301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Adoption of new technology-</a:t>
            </a:r>
            <a:r>
              <a:rPr lang="en-US" sz="2800" dirty="0" smtClean="0">
                <a:solidFill>
                  <a:srgbClr val="FF6600"/>
                </a:solidFill>
              </a:rPr>
              <a:t> </a:t>
            </a:r>
            <a:r>
              <a:rPr lang="en-US" sz="2800" dirty="0"/>
              <a:t>Innovation, inventions, and advancement in technology </a:t>
            </a:r>
          </a:p>
          <a:p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</a:rPr>
              <a:t>Change in social outlook- </a:t>
            </a:r>
            <a:r>
              <a:rPr lang="en-US" sz="2800" dirty="0" smtClean="0"/>
              <a:t>gender empowerment or providing equal rights to women</a:t>
            </a:r>
          </a:p>
          <a:p>
            <a:endParaRPr lang="en-US" sz="28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Both economic and social connotations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solidFill>
                  <a:schemeClr val="tx1"/>
                </a:solidFill>
                <a:latin typeface="Calibri Light" charset="0"/>
                <a:cs typeface="Calibri Light" charset="0"/>
              </a:rPr>
              <a:t>Self-reliance</a:t>
            </a:r>
            <a:r>
              <a:rPr lang="en-US" dirty="0" smtClean="0">
                <a:solidFill>
                  <a:srgbClr val="FF0000"/>
                </a:solidFill>
                <a:latin typeface="Baskerville Old Face" panose="02020602080505020303" pitchFamily="18" charset="0"/>
              </a:rPr>
              <a:t> </a:t>
            </a:r>
            <a:endParaRPr lang="en-US" dirty="0">
              <a:solidFill>
                <a:srgbClr val="FF000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i="1" dirty="0" smtClean="0"/>
              <a:t>It means </a:t>
            </a:r>
            <a:r>
              <a:rPr lang="en-US" sz="2800" i="1" dirty="0" smtClean="0">
                <a:solidFill>
                  <a:schemeClr val="tx1"/>
                </a:solidFill>
              </a:rPr>
              <a:t>overcoming the need of external assistance,</a:t>
            </a:r>
            <a:r>
              <a:rPr lang="en-US" sz="2800" i="1" dirty="0" smtClean="0">
                <a:solidFill>
                  <a:schemeClr val="accent6"/>
                </a:solidFill>
              </a:rPr>
              <a:t> </a:t>
            </a:r>
            <a:r>
              <a:rPr lang="en-US" sz="2800" i="1" dirty="0" smtClean="0"/>
              <a:t>especially for food.</a:t>
            </a:r>
            <a:r>
              <a:rPr lang="en-US" sz="2800" dirty="0" smtClean="0"/>
              <a:t> </a:t>
            </a:r>
            <a:r>
              <a:rPr lang="en-US" sz="2800" i="1" dirty="0" smtClean="0"/>
              <a:t>It means development through domestic resources.</a:t>
            </a:r>
            <a:endParaRPr lang="en-US" dirty="0" smtClean="0"/>
          </a:p>
          <a:p>
            <a:pPr>
              <a:buNone/>
            </a:pPr>
            <a:endParaRPr lang="en-US" sz="2800" dirty="0" smtClean="0">
              <a:solidFill>
                <a:srgbClr val="00B050"/>
              </a:solidFill>
              <a:latin typeface="AR BERKLEY" pitchFamily="2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rPr>
              <a:t>This policy was necessary because:-</a:t>
            </a:r>
            <a:endParaRPr lang="en-US" dirty="0" smtClean="0">
              <a:solidFill>
                <a:srgbClr val="00B050"/>
              </a:solidFill>
              <a:latin typeface="AR BERKLEY" pitchFamily="2" charset="0"/>
            </a:endParaRPr>
          </a:p>
          <a:p>
            <a:pPr marL="514350" indent="-514350">
              <a:buAutoNum type="arabicParenR"/>
            </a:pPr>
            <a:r>
              <a:rPr lang="en-US" sz="2800" dirty="0" smtClean="0"/>
              <a:t>To reduce </a:t>
            </a:r>
            <a:r>
              <a:rPr lang="en-US" sz="2800" b="1" dirty="0" smtClean="0"/>
              <a:t>foreign dependence</a:t>
            </a:r>
            <a:endParaRPr lang="en-US" sz="2800" dirty="0" smtClean="0"/>
          </a:p>
          <a:p>
            <a:pPr marL="514350" indent="-514350">
              <a:buAutoNum type="arabicParenR"/>
            </a:pPr>
            <a:r>
              <a:rPr lang="en-US" sz="2800" dirty="0" smtClean="0"/>
              <a:t>To avoid </a:t>
            </a:r>
            <a:r>
              <a:rPr lang="en-US" sz="2800" b="1" dirty="0" smtClean="0"/>
              <a:t>foreign interference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solidFill>
                  <a:schemeClr val="tx1"/>
                </a:solidFill>
                <a:latin typeface="Calibri Light" charset="0"/>
                <a:cs typeface="Calibri Light" charset="0"/>
              </a:rPr>
              <a:t>Equity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Every Indian should be able to meet his or her basic needs such as food, a decent house, education and health care and inequality in the distribution of wealth should be reduced.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Equity aims to</a:t>
            </a:r>
            <a:r>
              <a:rPr lang="en-US" b="1" dirty="0" smtClean="0"/>
              <a:t> raise the standard of living</a:t>
            </a:r>
            <a:r>
              <a:rPr lang="en-US" dirty="0" smtClean="0"/>
              <a:t> of all people and </a:t>
            </a:r>
            <a:r>
              <a:rPr lang="en-US" b="1" dirty="0" smtClean="0"/>
              <a:t>promote social justice.</a:t>
            </a:r>
          </a:p>
          <a:p>
            <a:pPr>
              <a:buNone/>
            </a:pPr>
            <a:endParaRPr lang="en-U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Features/ Problems of Agriculture (1950-1990)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58410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Low productivity- </a:t>
            </a:r>
            <a:r>
              <a:rPr lang="en-US" sz="2800" dirty="0" smtClean="0"/>
              <a:t>lack of knowledge, outdated technology 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b="1" dirty="0" smtClean="0"/>
              <a:t>Disguised Employment- </a:t>
            </a:r>
            <a:r>
              <a:rPr lang="en-US" sz="2800" dirty="0" smtClean="0"/>
              <a:t>It refer to a state where more people are engaged than required.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b="1" dirty="0" smtClean="0"/>
              <a:t>Underemployment-</a:t>
            </a:r>
            <a:r>
              <a:rPr lang="en-US" sz="2800" dirty="0" smtClean="0"/>
              <a:t>people are engaged in jobs below their qualifications or skills</a:t>
            </a:r>
          </a:p>
          <a:p>
            <a:pPr marL="0" indent="0">
              <a:buNone/>
            </a:pPr>
            <a:endParaRPr lang="en-US" sz="28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472" y="571480"/>
            <a:ext cx="8158162" cy="5929354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 Subsistence farming- </a:t>
            </a:r>
            <a:r>
              <a:rPr lang="en-US" sz="2800" dirty="0" smtClean="0"/>
              <a:t>production for self cosumption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b="1" dirty="0" smtClean="0"/>
              <a:t>Outdated Technology-</a:t>
            </a:r>
            <a:r>
              <a:rPr lang="en-US" sz="2800" i="1" u="sng" dirty="0" smtClean="0"/>
              <a:t> </a:t>
            </a:r>
            <a:r>
              <a:rPr lang="en-US" sz="2800" dirty="0" smtClean="0"/>
              <a:t>lack of investment, harvesting done manually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b="1" dirty="0" smtClean="0"/>
              <a:t>Conflicts between tenants and Landlords-</a:t>
            </a:r>
            <a:r>
              <a:rPr lang="en-US" sz="2800" i="1" u="sng" dirty="0" smtClean="0"/>
              <a:t> </a:t>
            </a:r>
            <a:r>
              <a:rPr lang="en-US" sz="2800" dirty="0" smtClean="0"/>
              <a:t>high rates of land rents,exploitation of farmers</a:t>
            </a:r>
          </a:p>
          <a:p>
            <a:endParaRPr lang="en-US" sz="2800" dirty="0" smtClean="0"/>
          </a:p>
          <a:p>
            <a:r>
              <a:rPr lang="en-US" sz="2800" b="1" dirty="0" smtClean="0">
                <a:sym typeface="+mn-ea"/>
              </a:rPr>
              <a:t>High Dependence on Rainfall- </a:t>
            </a:r>
            <a:r>
              <a:rPr lang="en-US" sz="2800" dirty="0" smtClean="0">
                <a:sym typeface="+mn-ea"/>
              </a:rPr>
              <a:t>lack of proper irrigation facilities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LAND REFORMS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66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i="1" dirty="0" smtClean="0"/>
              <a:t>It refers to change in the ownership of landholdings.</a:t>
            </a:r>
            <a:endParaRPr lang="en-US" dirty="0" smtClean="0"/>
          </a:p>
          <a:p>
            <a:pPr>
              <a:buNone/>
            </a:pPr>
            <a:r>
              <a:rPr lang="en-US" sz="4000" b="1" dirty="0" smtClean="0"/>
              <a:t>Reason-</a:t>
            </a:r>
            <a:endParaRPr lang="en-US" dirty="0" smtClean="0"/>
          </a:p>
          <a:p>
            <a:r>
              <a:rPr lang="en-US" sz="2800" dirty="0" smtClean="0"/>
              <a:t>Majority of population depended on agriculture</a:t>
            </a:r>
          </a:p>
          <a:p>
            <a:r>
              <a:rPr lang="en-US" sz="2800" dirty="0" smtClean="0"/>
              <a:t>Achieve equity on agriculture</a:t>
            </a:r>
          </a:p>
          <a:p>
            <a:r>
              <a:rPr lang="en-US" sz="2800" dirty="0" smtClean="0"/>
              <a:t>Increase efficiency in production</a:t>
            </a:r>
          </a:p>
          <a:p>
            <a:r>
              <a:rPr lang="en-US" sz="2800" dirty="0" smtClean="0"/>
              <a:t>realise goal of 'land to the tiller'</a:t>
            </a:r>
          </a:p>
          <a:p>
            <a:r>
              <a:rPr lang="en-US" sz="2800" dirty="0" smtClean="0"/>
              <a:t>Increase investment by giving incentives </a:t>
            </a:r>
          </a:p>
          <a:p>
            <a:r>
              <a:rPr lang="en-US" sz="2800" dirty="0" smtClean="0"/>
              <a:t>To aboish zamindari system</a:t>
            </a:r>
          </a:p>
          <a:p>
            <a:r>
              <a:rPr lang="en-US" sz="2800" dirty="0" smtClean="0"/>
              <a:t>Better social and economic security to small farmers</a:t>
            </a:r>
          </a:p>
          <a:p>
            <a:endParaRPr lang="en-US" sz="2800" dirty="0" smtClean="0"/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/>
              <a:t>Limitations of Land Reforms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some areas, former </a:t>
            </a:r>
            <a:r>
              <a:rPr lang="en-US" i="1" dirty="0" err="1" smtClean="0"/>
              <a:t>zamindars</a:t>
            </a:r>
            <a:r>
              <a:rPr lang="en-US" i="1" dirty="0" smtClean="0"/>
              <a:t> c</a:t>
            </a:r>
            <a:r>
              <a:rPr lang="en-US" dirty="0" smtClean="0"/>
              <a:t>ontinued to own large areas of land by making use of some loopholes in the legislation.</a:t>
            </a:r>
          </a:p>
          <a:p>
            <a:r>
              <a:rPr lang="en-US" dirty="0" smtClean="0"/>
              <a:t>In other areas, tenants were evicted and </a:t>
            </a:r>
            <a:r>
              <a:rPr lang="en-US" i="1" dirty="0" err="1" smtClean="0"/>
              <a:t>zamindars</a:t>
            </a:r>
            <a:r>
              <a:rPr lang="en-US" dirty="0" smtClean="0"/>
              <a:t> claimed to be self- cultivators.</a:t>
            </a:r>
          </a:p>
          <a:p>
            <a:r>
              <a:rPr lang="en-US" dirty="0" smtClean="0"/>
              <a:t>Even after getting the ownership of land, the poorest of the agricultural laborers did not benefit from land reforms.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 smtClean="0"/>
              <a:t>LAND CEILING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i="1" dirty="0" smtClean="0"/>
              <a:t>It refers to fixing the specified limit of land, which could be owned by an individual.</a:t>
            </a:r>
          </a:p>
          <a:p>
            <a:pPr>
              <a:buNone/>
            </a:pPr>
            <a:endParaRPr lang="en-US" dirty="0" smtClean="0"/>
          </a:p>
          <a:p>
            <a:r>
              <a:rPr lang="en-US" sz="2800" dirty="0" smtClean="0"/>
              <a:t>Beyond the specific limit, all the land belongings of a person would be taken over by the government and will be allotted to landless cultivators and small farmers.</a:t>
            </a:r>
          </a:p>
          <a:p>
            <a:r>
              <a:rPr lang="en-US" sz="2800" dirty="0" smtClean="0"/>
              <a:t>The purpose of land ceiling was reduce the concentration of land ownership in few hands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91770"/>
            <a:ext cx="8258175" cy="593471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Land ceiling helped to </a:t>
            </a:r>
            <a:r>
              <a:rPr lang="en-US" sz="2800" b="1" dirty="0" smtClean="0"/>
              <a:t>promote equity</a:t>
            </a:r>
            <a:r>
              <a:rPr lang="en-US" sz="2800" dirty="0" smtClean="0"/>
              <a:t> in the agriculture sector.</a:t>
            </a:r>
          </a:p>
          <a:p>
            <a:r>
              <a:rPr lang="en-US" sz="2800" dirty="0" smtClean="0"/>
              <a:t>However, the land ceiling legislation was challenged by the big landlords. They delayed it’s implementation , the time which was used by them to register the land in the name of close relatives, thereby escaping from the legislation.</a:t>
            </a:r>
          </a:p>
          <a:p>
            <a:r>
              <a:rPr lang="en-US" sz="2800" dirty="0" smtClean="0"/>
              <a:t>Successful in </a:t>
            </a:r>
            <a:r>
              <a:rPr lang="en-US" sz="2800" b="1" dirty="0" smtClean="0"/>
              <a:t>Kerela</a:t>
            </a:r>
            <a:r>
              <a:rPr lang="en-US" sz="2800" dirty="0" smtClean="0"/>
              <a:t> and </a:t>
            </a:r>
            <a:r>
              <a:rPr lang="en-US" sz="2800" b="1" dirty="0" smtClean="0"/>
              <a:t>West Bengal </a:t>
            </a:r>
            <a:r>
              <a:rPr lang="en-US" sz="2800" dirty="0" smtClean="0"/>
              <a:t>due to their commitment while other states failed to implement land ceiling due to corruption and loopholes in the legislation.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41592"/>
            <a:ext cx="8229600" cy="1143000"/>
          </a:xfrm>
        </p:spPr>
        <p:txBody>
          <a:bodyPr/>
          <a:lstStyle/>
          <a:p>
            <a:r>
              <a:rPr lang="en-US" b="1"/>
              <a:t>GREEN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02360"/>
            <a:ext cx="8229600" cy="5758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i="1"/>
              <a:t>It refers to the large increase in production of food grains due to use of high yielding variety(HYV) seeds.</a:t>
            </a:r>
          </a:p>
          <a:p>
            <a:pPr marL="0" indent="0">
              <a:buNone/>
            </a:pPr>
            <a:endParaRPr lang="en-US" sz="2800"/>
          </a:p>
          <a:p>
            <a:pPr marL="0" indent="0">
              <a:buNone/>
            </a:pPr>
            <a:r>
              <a:rPr lang="en-US" sz="2800"/>
              <a:t>Strategy adopted during the </a:t>
            </a:r>
            <a:r>
              <a:rPr lang="en-US" sz="2800" b="1"/>
              <a:t>Third Plan,i.e., during 1960s</a:t>
            </a:r>
            <a:endParaRPr lang="en-US" b="1"/>
          </a:p>
          <a:p>
            <a:pPr marL="0" indent="0">
              <a:buNone/>
            </a:pPr>
            <a:r>
              <a:rPr lang="en-US" sz="4000" b="1"/>
              <a:t>WHY?</a:t>
            </a:r>
          </a:p>
          <a:p>
            <a:r>
              <a:rPr lang="en-US" sz="2800"/>
              <a:t>75% population dependent on agriculture</a:t>
            </a:r>
          </a:p>
          <a:p>
            <a:r>
              <a:rPr lang="en-US" sz="2800"/>
              <a:t>Agriculture highly dependent on monsoons</a:t>
            </a:r>
          </a:p>
          <a:p>
            <a:r>
              <a:rPr lang="en-US" sz="2800"/>
              <a:t>Very low productivity, u</a:t>
            </a:r>
            <a:r>
              <a:rPr lang="en-US" sz="2800">
                <a:sym typeface="+mn-ea"/>
              </a:rPr>
              <a:t>se of outdated technoogy</a:t>
            </a:r>
            <a:endParaRPr lang="en-US" sz="2800"/>
          </a:p>
          <a:p>
            <a:r>
              <a:rPr lang="en-US" sz="2800"/>
              <a:t>To  achieve self-reliance </a:t>
            </a:r>
          </a:p>
          <a:p>
            <a:r>
              <a:rPr lang="en-US" sz="2800"/>
              <a:t>Inadequate infrastructure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/>
              <a:t>Requirements of HYV Seeds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/>
              <a:t>Adequate facilities for drainage and water supply</a:t>
            </a:r>
          </a:p>
          <a:p>
            <a:r>
              <a:rPr lang="en-US" sz="2800"/>
              <a:t>Heavy doses of chemical fertilisers</a:t>
            </a:r>
          </a:p>
          <a:p>
            <a:r>
              <a:rPr lang="en-US" sz="2800"/>
              <a:t>Financial resources</a:t>
            </a:r>
          </a:p>
          <a:p>
            <a:pPr marL="0" indent="0">
              <a:buNone/>
            </a:pPr>
            <a:endParaRPr lang="en-US" sz="2800" b="1"/>
          </a:p>
          <a:p>
            <a:pPr marL="0" indent="0">
              <a:buNone/>
            </a:pPr>
            <a:r>
              <a:rPr lang="en-US" sz="4000" b="1"/>
              <a:t>Main Reason for Green Revolution</a:t>
            </a:r>
          </a:p>
          <a:p>
            <a:r>
              <a:rPr lang="en-US" sz="2800" b="1"/>
              <a:t>HYV</a:t>
            </a:r>
            <a:r>
              <a:rPr lang="en-US" sz="2800"/>
              <a:t> seeds </a:t>
            </a:r>
          </a:p>
          <a:p>
            <a:r>
              <a:rPr lang="en-US" sz="2800"/>
              <a:t>It raised agricultural yield per acre to incredeble heights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/>
              <a:t>2 Phases of Green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/>
              <a:t>First Phase- </a:t>
            </a:r>
            <a:endParaRPr lang="en-US" sz="2800"/>
          </a:p>
          <a:p>
            <a:pPr marL="971550" lvl="1" indent="-514350">
              <a:buAutoNum type="arabicPeriod"/>
            </a:pPr>
            <a:r>
              <a:rPr lang="en-US" sz="2450"/>
              <a:t>Mid 60s to Mid 70s</a:t>
            </a:r>
          </a:p>
          <a:p>
            <a:pPr marL="971550" lvl="1" indent="-514350">
              <a:buAutoNum type="arabicPeriod"/>
            </a:pPr>
            <a:r>
              <a:rPr lang="en-US" sz="2450"/>
              <a:t>Restricted to  more affluent states(Punjab, Andhra Pradesh and Tamil Nadu)</a:t>
            </a:r>
          </a:p>
          <a:p>
            <a:pPr marL="971550" lvl="1" indent="-514350">
              <a:buAutoNum type="arabicPeriod"/>
            </a:pPr>
            <a:r>
              <a:rPr lang="en-US" sz="2450"/>
              <a:t>Primarily benefited the wheat growing regions</a:t>
            </a:r>
          </a:p>
          <a:p>
            <a:pPr lvl="0"/>
            <a:r>
              <a:rPr lang="en-US" sz="2800" b="1"/>
              <a:t>Second Phase-</a:t>
            </a:r>
          </a:p>
          <a:p>
            <a:pPr marL="971550" lvl="1" indent="-514350">
              <a:buAutoNum type="arabicPeriod"/>
            </a:pPr>
            <a:r>
              <a:rPr lang="en-US" sz="2450"/>
              <a:t>Mid 70s to Mid 80s</a:t>
            </a:r>
          </a:p>
          <a:p>
            <a:pPr marL="971550" lvl="1" indent="-514350">
              <a:buAutoNum type="arabicPeriod"/>
            </a:pPr>
            <a:r>
              <a:rPr lang="en-US" sz="2450"/>
              <a:t>Larger number of states</a:t>
            </a:r>
          </a:p>
          <a:p>
            <a:pPr marL="971550" lvl="1" indent="-514350">
              <a:buAutoNum type="arabicPeriod"/>
            </a:pPr>
            <a:r>
              <a:rPr lang="en-US" sz="2450"/>
              <a:t>Benefited more variety of crops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025"/>
            <a:ext cx="8229600" cy="1834515"/>
          </a:xfrm>
        </p:spPr>
        <p:txBody>
          <a:bodyPr>
            <a:normAutofit/>
          </a:bodyPr>
          <a:lstStyle/>
          <a:p>
            <a:r>
              <a:rPr lang="en-US" b="1"/>
              <a:t>Important Effects of Green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16100"/>
            <a:ext cx="8229600" cy="5015865"/>
          </a:xfrm>
        </p:spPr>
        <p:txBody>
          <a:bodyPr/>
          <a:lstStyle/>
          <a:p>
            <a:r>
              <a:rPr lang="en-US" sz="2800" b="1"/>
              <a:t>Achieving self sufficiency in food grains</a:t>
            </a:r>
            <a:endParaRPr lang="en-US" sz="2800"/>
          </a:p>
          <a:p>
            <a:r>
              <a:rPr lang="en-US" sz="2800" b="1"/>
              <a:t>Attaining Marketable Surplus-</a:t>
            </a:r>
            <a:r>
              <a:rPr lang="en-US" sz="2800"/>
              <a:t> excess produce sold in the market after self consumption</a:t>
            </a:r>
          </a:p>
          <a:p>
            <a:r>
              <a:rPr lang="en-US" sz="2800" b="1"/>
              <a:t>Buffer Stock of Food Grains</a:t>
            </a:r>
            <a:endParaRPr lang="en-US" sz="2800"/>
          </a:p>
          <a:p>
            <a:r>
              <a:rPr lang="en-US" sz="2800" b="1"/>
              <a:t>Benefit to low income groups-</a:t>
            </a:r>
            <a:r>
              <a:rPr lang="en-US" sz="2800"/>
              <a:t> larger supply caused food grain prices to fall enabling poor to buy food </a:t>
            </a:r>
          </a:p>
          <a:p>
            <a:r>
              <a:rPr lang="en-US" sz="2800" b="1"/>
              <a:t>Increased Investment in Agriculture</a:t>
            </a:r>
            <a:endParaRPr lang="en-US" sz="2800"/>
          </a:p>
          <a:p>
            <a:r>
              <a:rPr lang="en-US" sz="2800" b="1"/>
              <a:t>Improved Productivity of Agriculture</a:t>
            </a:r>
            <a:endParaRPr lang="en-US" sz="2800"/>
          </a:p>
          <a:p>
            <a:r>
              <a:rPr lang="en-US" sz="2800" b="1"/>
              <a:t>Shifting to modern technology driven agriculture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/>
              <a:t>Risks under Green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955"/>
            <a:ext cx="8229600" cy="4525963"/>
          </a:xfrm>
        </p:spPr>
        <p:txBody>
          <a:bodyPr/>
          <a:lstStyle/>
          <a:p>
            <a:r>
              <a:rPr lang="en-US" sz="2800"/>
              <a:t>Pest Attack</a:t>
            </a:r>
          </a:p>
          <a:p>
            <a:r>
              <a:rPr lang="en-US" sz="2800"/>
              <a:t>Increase in Income Inequalities</a:t>
            </a:r>
          </a:p>
          <a:p>
            <a:pPr marL="0" indent="0">
              <a:buNone/>
            </a:pPr>
            <a:r>
              <a:rPr lang="en-US" sz="4000" b="1"/>
              <a:t>Steps taken by government</a:t>
            </a:r>
          </a:p>
          <a:p>
            <a:r>
              <a:rPr lang="en-US" sz="2800" b="1"/>
              <a:t>Research Institutes</a:t>
            </a:r>
            <a:r>
              <a:rPr lang="en-US" sz="2800"/>
              <a:t>- to check pest attacks</a:t>
            </a:r>
          </a:p>
          <a:p>
            <a:r>
              <a:rPr lang="en-US" sz="2800" b="1"/>
              <a:t>Loans</a:t>
            </a:r>
            <a:r>
              <a:rPr lang="en-US" sz="2800"/>
              <a:t>- they were given to only small farmers at low rates of interest to ensure equity</a:t>
            </a:r>
          </a:p>
          <a:p>
            <a:pPr marL="0" indent="0">
              <a:buNone/>
            </a:pPr>
            <a:r>
              <a:rPr lang="en-US" sz="2800"/>
              <a:t>Thus, risks were checked and green revolution benefited both small and large farmers.</a:t>
            </a:r>
            <a:r>
              <a:rPr lang="en-US" sz="2800" b="1"/>
              <a:t>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365" y="548005"/>
            <a:ext cx="8906510" cy="6283325"/>
          </a:xfrm>
        </p:spPr>
        <p:txBody>
          <a:bodyPr/>
          <a:lstStyle/>
          <a:p>
            <a:pPr marL="0" indent="0">
              <a:buNone/>
            </a:pPr>
            <a:r>
              <a:rPr lang="en-US" sz="4000" b="1"/>
              <a:t>Economists in Favour of Subsidies</a:t>
            </a:r>
          </a:p>
          <a:p>
            <a:r>
              <a:rPr lang="en-US" sz="2800"/>
              <a:t>Farming is a risky business</a:t>
            </a:r>
          </a:p>
          <a:p>
            <a:r>
              <a:rPr lang="en-US" sz="2800"/>
              <a:t>Majority of farmers can't afford inputs</a:t>
            </a:r>
          </a:p>
          <a:p>
            <a:r>
              <a:rPr lang="en-US" sz="2800"/>
              <a:t>Increase inquality of income</a:t>
            </a:r>
          </a:p>
          <a:p>
            <a:pPr marL="0" indent="0">
              <a:buNone/>
            </a:pPr>
            <a:endParaRPr lang="en-US" sz="4000"/>
          </a:p>
          <a:p>
            <a:pPr marL="0" indent="0">
              <a:buNone/>
            </a:pPr>
            <a:r>
              <a:rPr lang="en-US" sz="4000" b="1"/>
              <a:t>Economists Against the Subsidies</a:t>
            </a:r>
          </a:p>
          <a:p>
            <a:r>
              <a:rPr lang="en-US" sz="2800"/>
              <a:t>Purpose has been served as technology is already accepted</a:t>
            </a:r>
          </a:p>
          <a:p>
            <a:r>
              <a:rPr lang="en-US" sz="2800"/>
              <a:t>do not benefit poor farmers</a:t>
            </a:r>
          </a:p>
          <a:p>
            <a:r>
              <a:rPr lang="en-US" sz="2800"/>
              <a:t>benefits acrue to big farmers and fertiliser industry</a:t>
            </a:r>
          </a:p>
          <a:p>
            <a:r>
              <a:rPr lang="en-US" sz="2800"/>
              <a:t>huge burden on government's finances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/>
              <a:t>Critical Appraisal of Agricultural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Enhanced production and productivity</a:t>
            </a:r>
          </a:p>
          <a:p>
            <a:r>
              <a:rPr lang="en-US"/>
              <a:t>Green revolution- self sufficiency</a:t>
            </a:r>
          </a:p>
          <a:p>
            <a:r>
              <a:rPr lang="en-US"/>
              <a:t>Land Reforms- abolition of zamindari system</a:t>
            </a:r>
          </a:p>
          <a:p>
            <a:r>
              <a:rPr lang="en-US"/>
              <a:t>Proportion of GDP contributed declined significantly</a:t>
            </a:r>
          </a:p>
          <a:p>
            <a:r>
              <a:rPr lang="en-US"/>
              <a:t>Population dependent remained almost the same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4425" y="334169"/>
            <a:ext cx="6858000" cy="1231106"/>
          </a:xfrm>
        </p:spPr>
        <p:txBody>
          <a:bodyPr>
            <a:noAutofit/>
          </a:bodyPr>
          <a:lstStyle/>
          <a:p>
            <a:r>
              <a:rPr lang="en-US" sz="6000" b="1" dirty="0"/>
              <a:t>INDUSTRIAL DEVELOPMENT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1990" y="1932305"/>
            <a:ext cx="7722235" cy="4755515"/>
          </a:xfrm>
        </p:spPr>
        <p:txBody>
          <a:bodyPr>
            <a:normAutofit/>
          </a:bodyPr>
          <a:lstStyle/>
          <a:p>
            <a:r>
              <a:rPr lang="en-US" sz="4000" b="1">
                <a:solidFill>
                  <a:schemeClr val="tx1"/>
                </a:solidFill>
              </a:rPr>
              <a:t>BENEFITS</a:t>
            </a:r>
            <a:endParaRPr lang="en-US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provides employment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more stable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promotes moderisation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overall prosperity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promotes economic growth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develops infrastructure for other sectors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/>
                </a:solidFill>
              </a:rPr>
              <a:t>earning of foreign exchange </a:t>
            </a:r>
            <a:endParaRPr lang="en-US" sz="210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1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75836"/>
            <a:ext cx="7886700" cy="994172"/>
          </a:xfrm>
        </p:spPr>
        <p:txBody>
          <a:bodyPr/>
          <a:lstStyle/>
          <a:p>
            <a:pPr algn="l"/>
            <a:r>
              <a:rPr lang="en-US" b="1"/>
              <a:t>WHY?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519363"/>
            <a:ext cx="7886700" cy="2397443"/>
          </a:xfrm>
        </p:spPr>
        <p:txBody>
          <a:bodyPr>
            <a:normAutofit/>
          </a:bodyPr>
          <a:lstStyle/>
          <a:p>
            <a:r>
              <a:rPr lang="en-US" sz="2800"/>
              <a:t>Limited industries at the time of independence.</a:t>
            </a:r>
          </a:p>
          <a:p>
            <a:r>
              <a:rPr lang="en-US" sz="2800"/>
              <a:t>only presence of cotten textile and jute industries.</a:t>
            </a:r>
          </a:p>
          <a:p>
            <a:r>
              <a:rPr lang="en-US" sz="2800"/>
              <a:t>Only two  well managed iron and steel firms.</a:t>
            </a:r>
          </a:p>
          <a:p>
            <a:r>
              <a:rPr lang="en-US" sz="2800"/>
              <a:t>One in </a:t>
            </a:r>
            <a:r>
              <a:rPr lang="en-US" sz="2800" b="1"/>
              <a:t>Jamshedpur</a:t>
            </a:r>
            <a:r>
              <a:rPr lang="en-US" sz="2800"/>
              <a:t> and other in </a:t>
            </a:r>
            <a:r>
              <a:rPr lang="en-US" sz="2800" b="1"/>
              <a:t>Kolkata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102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>
                <a:sym typeface="+mn-ea"/>
              </a:rPr>
              <a:t>Role of Public Sector</a:t>
            </a: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/>
              <a:t>Shortage of Capital with Private Sector-</a:t>
            </a:r>
            <a:r>
              <a:rPr lang="en-US" sz="2800"/>
              <a:t> Tatas and Birlas only well known private entrepreneurs.</a:t>
            </a:r>
          </a:p>
          <a:p>
            <a:pPr marL="0" indent="0">
              <a:buNone/>
            </a:pPr>
            <a:endParaRPr lang="en-US" sz="2800"/>
          </a:p>
          <a:p>
            <a:r>
              <a:rPr lang="en-US" sz="2800" b="1"/>
              <a:t>Lack of incentive for Private Sector-</a:t>
            </a:r>
            <a:r>
              <a:rPr lang="en-US" sz="2800"/>
              <a:t> low aggregate demand</a:t>
            </a:r>
          </a:p>
          <a:p>
            <a:pPr marL="0" indent="0">
              <a:buNone/>
            </a:pPr>
            <a:endParaRPr lang="en-US" sz="2800"/>
          </a:p>
          <a:p>
            <a:r>
              <a:rPr lang="en-US" sz="2800" b="1"/>
              <a:t>Objective of Social Warfare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/>
              <a:t>Industrial Policy Resolution 1956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20000"/>
          </a:bodyPr>
          <a:lstStyle/>
          <a:p>
            <a:pPr marL="0" indent="0">
              <a:buNone/>
            </a:pPr>
            <a:r>
              <a:rPr lang="en-US" sz="2800" i="1"/>
              <a:t>Industrial Policy is a comprehensive package of policy measures which covers various issues connected with  different enterprises of the country .</a:t>
            </a:r>
          </a:p>
          <a:p>
            <a:pPr marL="0" indent="0">
              <a:buNone/>
            </a:pPr>
            <a:endParaRPr lang="en-US" b="1" i="1"/>
          </a:p>
          <a:p>
            <a:pPr marL="0" indent="0">
              <a:buNone/>
            </a:pPr>
            <a:r>
              <a:rPr lang="en-US" sz="4000" b="1" i="1"/>
              <a:t>WHY?</a:t>
            </a:r>
          </a:p>
          <a:p>
            <a:pPr marL="0" indent="0">
              <a:buNone/>
            </a:pPr>
            <a:endParaRPr lang="en-US" b="1" i="1"/>
          </a:p>
          <a:p>
            <a:pPr marL="0" indent="0">
              <a:buNone/>
            </a:pPr>
            <a:r>
              <a:rPr lang="en-US" sz="2800"/>
              <a:t>After </a:t>
            </a:r>
            <a:r>
              <a:rPr lang="en-US" sz="2800" b="1"/>
              <a:t>Industrial Policy Resolution, 1948, </a:t>
            </a:r>
            <a:r>
              <a:rPr lang="en-US" sz="2800"/>
              <a:t>economy faced series of economic and political changes.</a:t>
            </a:r>
            <a:endParaRPr lang="en-US" b="1" i="1"/>
          </a:p>
          <a:p>
            <a:pPr marL="0" indent="0">
              <a:buNone/>
            </a:pPr>
            <a:endParaRPr lang="en-US" b="1" i="1"/>
          </a:p>
          <a:p>
            <a:pPr marL="0" indent="0">
              <a:buNone/>
            </a:pPr>
            <a:endParaRPr lang="en-US" b="1" i="1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23215"/>
            <a:ext cx="7886700" cy="994172"/>
          </a:xfrm>
        </p:spPr>
        <p:txBody>
          <a:bodyPr/>
          <a:lstStyle/>
          <a:p>
            <a:pPr algn="l"/>
            <a:r>
              <a:rPr lang="en-US" b="1"/>
              <a:t>Classification of Industries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19225"/>
            <a:ext cx="7886700" cy="1827530"/>
          </a:xfrm>
        </p:spPr>
        <p:txBody>
          <a:bodyPr>
            <a:normAutofit/>
          </a:bodyPr>
          <a:lstStyle/>
          <a:p>
            <a:r>
              <a:rPr lang="en-US" sz="2800"/>
              <a:t>Schedule A- exclusively state owned(17)</a:t>
            </a:r>
          </a:p>
          <a:p>
            <a:r>
              <a:rPr lang="en-US" sz="2800"/>
              <a:t>Schedule B- progressively state owned(12)</a:t>
            </a:r>
          </a:p>
          <a:p>
            <a:r>
              <a:rPr lang="en-US" sz="2800"/>
              <a:t>Schedue C- private sector(remaining industires)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222250" y="3348355"/>
          <a:ext cx="8870950" cy="3415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/>
              <a:t>Industrial Licensing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en-US" i="1"/>
              <a:t>An industrial license is a written permission from the govt., to an industrial unit to manufacture goods.</a:t>
            </a:r>
          </a:p>
          <a:p>
            <a:pPr marL="0" indent="0">
              <a:buNone/>
            </a:pPr>
            <a:endParaRPr lang="en-US" i="1"/>
          </a:p>
          <a:p>
            <a:pPr marL="0" indent="0">
              <a:buNone/>
            </a:pPr>
            <a:r>
              <a:rPr lang="en-US"/>
              <a:t>The</a:t>
            </a:r>
            <a:r>
              <a:rPr lang="en-US" b="1"/>
              <a:t> Industries(Development and Regulation) Act, 1951,</a:t>
            </a:r>
            <a:r>
              <a:rPr lang="en-US"/>
              <a:t> empowered the government, issue licenses for:</a:t>
            </a:r>
          </a:p>
          <a:p>
            <a:r>
              <a:rPr lang="en-US"/>
              <a:t>Setting up new industries</a:t>
            </a:r>
          </a:p>
          <a:p>
            <a:r>
              <a:rPr lang="en-US"/>
              <a:t>Expansion of existing ones</a:t>
            </a:r>
          </a:p>
          <a:p>
            <a:r>
              <a:rPr lang="en-US"/>
              <a:t>Diversification of products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According to Industrial Licensing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/>
              <a:t>No new industry without license.</a:t>
            </a:r>
          </a:p>
          <a:p>
            <a:r>
              <a:rPr lang="en-US" sz="2800" b="1"/>
              <a:t>Promoting Regional Equality-</a:t>
            </a:r>
            <a:r>
              <a:rPr lang="en-US" sz="2800"/>
              <a:t> easier to obtain license in economically backwward regions, also various concessions given</a:t>
            </a:r>
          </a:p>
          <a:p>
            <a:r>
              <a:rPr lang="en-US" sz="2800"/>
              <a:t>license also required for expansion or diversification</a:t>
            </a:r>
          </a:p>
          <a:p>
            <a:r>
              <a:rPr lang="en-US" sz="2800"/>
              <a:t>Only given in case of </a:t>
            </a:r>
            <a:r>
              <a:rPr lang="en-US" sz="2800" b="1"/>
              <a:t>higher market demand</a:t>
            </a:r>
            <a:r>
              <a:rPr lang="en-US" sz="2800"/>
              <a:t> of the respective commmodity.</a:t>
            </a:r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2708"/>
            <a:ext cx="8229600" cy="1143000"/>
          </a:xfrm>
        </p:spPr>
        <p:txBody>
          <a:bodyPr/>
          <a:lstStyle/>
          <a:p>
            <a:r>
              <a:rPr lang="en-US" b="1"/>
              <a:t>Small-Scale Industry(SSI)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" y="928370"/>
            <a:ext cx="9023350" cy="5948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i="1"/>
              <a:t>A small-scale industry is defined with reference to the max. investment allowed on the assets of a unit. This limit has changed from rupees five lakh in 1950 to present limit of rupees one crore.</a:t>
            </a:r>
          </a:p>
          <a:p>
            <a:pPr marL="0" indent="0">
              <a:buNone/>
            </a:pPr>
            <a:endParaRPr lang="en-US" sz="2800" i="1"/>
          </a:p>
          <a:p>
            <a:pPr marL="0" indent="0">
              <a:buNone/>
            </a:pPr>
            <a:r>
              <a:rPr lang="en-US" sz="2800"/>
              <a:t>Introduced in 1955 by the </a:t>
            </a:r>
            <a:r>
              <a:rPr lang="en-US" sz="2800" b="1"/>
              <a:t>Village and Small-scale Industries Committee (Karve Committee)</a:t>
            </a:r>
          </a:p>
          <a:p>
            <a:pPr marL="0" indent="0">
              <a:buNone/>
            </a:pPr>
            <a:r>
              <a:rPr lang="en-US" sz="2800" b="1"/>
              <a:t>Why?</a:t>
            </a:r>
          </a:p>
          <a:p>
            <a:r>
              <a:rPr lang="en-US" sz="2800"/>
              <a:t>Rural Development</a:t>
            </a:r>
          </a:p>
          <a:p>
            <a:r>
              <a:rPr lang="en-US" sz="2800"/>
              <a:t>Employment Generation</a:t>
            </a:r>
          </a:p>
          <a:p>
            <a:r>
              <a:rPr lang="en-US" sz="2800"/>
              <a:t>Reducing burden of agriculture</a:t>
            </a:r>
          </a:p>
          <a:p>
            <a:r>
              <a:rPr lang="en-US" sz="2800"/>
              <a:t>Improving standard of living of low income groups</a:t>
            </a:r>
            <a:endParaRPr lang="en-US"/>
          </a:p>
          <a:p>
            <a:endParaRPr lang="en-US" b="1"/>
          </a:p>
          <a:p>
            <a:pPr marL="0" indent="0">
              <a:buNone/>
            </a:pPr>
            <a:endParaRPr lang="en-US" b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/>
              <a:t>Important Points about Small-scale Industries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50"/>
          </a:xfrm>
        </p:spPr>
        <p:txBody>
          <a:bodyPr/>
          <a:lstStyle/>
          <a:p>
            <a:r>
              <a:rPr lang="en-US" sz="2800" b="1"/>
              <a:t>Employment Generation-</a:t>
            </a:r>
            <a:r>
              <a:rPr lang="en-US" sz="2800"/>
              <a:t> labour intensive, second biggest employer in India</a:t>
            </a:r>
          </a:p>
          <a:p>
            <a:pPr marL="0" indent="0">
              <a:buNone/>
            </a:pPr>
            <a:endParaRPr lang="en-US" sz="2800"/>
          </a:p>
          <a:p>
            <a:r>
              <a:rPr lang="en-US" sz="2800" b="1"/>
              <a:t>Need for Protection From Big Firms- </a:t>
            </a:r>
          </a:p>
          <a:p>
            <a:pPr marL="971550" lvl="1" indent="-514350">
              <a:buAutoNum type="arabicPeriod"/>
            </a:pPr>
            <a:r>
              <a:rPr lang="en-US" sz="2800" b="1"/>
              <a:t>Resevation of Products</a:t>
            </a:r>
            <a:r>
              <a:rPr lang="en-US" sz="2800"/>
              <a:t>- based on ability to manufcture them</a:t>
            </a:r>
          </a:p>
          <a:p>
            <a:pPr marL="971550" lvl="1" indent="-514350">
              <a:buAutoNum type="arabicPeriod"/>
            </a:pPr>
            <a:r>
              <a:rPr lang="en-US" sz="2800" b="1"/>
              <a:t>Various Concessions</a:t>
            </a:r>
          </a:p>
          <a:p>
            <a:pPr marL="457200" lvl="1" indent="0">
              <a:buNone/>
            </a:pPr>
            <a:endParaRPr lang="en-US" sz="2800" b="1"/>
          </a:p>
          <a:p>
            <a:pPr lvl="0"/>
            <a:r>
              <a:rPr lang="en-US" sz="2800" b="1"/>
              <a:t>Promoted Growth with Equity  </a:t>
            </a:r>
            <a:r>
              <a:rPr lang="en-US" sz="2800"/>
              <a:t>   </a:t>
            </a:r>
            <a:r>
              <a:rPr lang="en-US" sz="2450"/>
              <a:t>   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Foreign Trade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b="1"/>
              <a:t>Import Substitution</a:t>
            </a:r>
            <a:endParaRPr lang="en-US" sz="3000" b="1"/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replacing imports by domestic production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Inward looking Trade Strategy</a:t>
            </a:r>
            <a:endParaRPr lang="en-US" sz="2100"/>
          </a:p>
          <a:p>
            <a:pPr lvl="1"/>
            <a:endParaRPr lang="en-US" sz="2100"/>
          </a:p>
          <a:p>
            <a:pPr marL="0" lvl="0" indent="0">
              <a:buNone/>
            </a:pPr>
            <a:r>
              <a:rPr lang="en-US" sz="4000" b="1"/>
              <a:t>How?</a:t>
            </a:r>
            <a:endParaRPr lang="en-US" sz="3000" b="1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/>
              <a:t>Tariffs- </a:t>
            </a:r>
            <a:r>
              <a:rPr lang="en-US"/>
              <a:t>heavy taxes on imports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/>
              <a:t>Quotas- </a:t>
            </a:r>
            <a:r>
              <a:rPr lang="en-US"/>
              <a:t>max. quantitative limit on imports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459230"/>
          </a:xfrm>
        </p:spPr>
        <p:txBody>
          <a:bodyPr>
            <a:normAutofit/>
          </a:bodyPr>
          <a:lstStyle/>
          <a:p>
            <a:r>
              <a:rPr lang="en-US" b="1"/>
              <a:t>Aim/Reason for Import Substitution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0880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/>
              <a:t>Protection of domestic producers</a:t>
            </a:r>
          </a:p>
          <a:p>
            <a:r>
              <a:rPr lang="en-US" sz="2800"/>
              <a:t>Savings of foreing exchange</a:t>
            </a:r>
          </a:p>
          <a:p>
            <a:r>
              <a:rPr lang="en-US" sz="2800"/>
              <a:t>Achieving self-reliance</a:t>
            </a:r>
          </a:p>
          <a:p>
            <a:r>
              <a:rPr lang="en-US" sz="2800"/>
              <a:t>Promoting growth of domestic industries</a:t>
            </a:r>
          </a:p>
          <a:p>
            <a:r>
              <a:rPr lang="en-US" sz="2800"/>
              <a:t>Avoiding foreign monopoly in domestic market</a:t>
            </a:r>
          </a:p>
          <a:p>
            <a:r>
              <a:rPr lang="en-US" sz="2800"/>
              <a:t>Avoiding foreign interference in domestic political or economical matters</a:t>
            </a:r>
          </a:p>
          <a:p>
            <a:r>
              <a:rPr lang="en-US" sz="2800"/>
              <a:t>Promoting diversification in Industries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617980"/>
          </a:xfrm>
        </p:spPr>
        <p:txBody>
          <a:bodyPr>
            <a:normAutofit/>
          </a:bodyPr>
          <a:lstStyle/>
          <a:p>
            <a:r>
              <a:rPr lang="en-US" b="1"/>
              <a:t>Positive Impact of Industrial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935" y="1893570"/>
            <a:ext cx="8775700" cy="4966335"/>
          </a:xfrm>
        </p:spPr>
        <p:txBody>
          <a:bodyPr>
            <a:normAutofit fontScale="80000"/>
          </a:bodyPr>
          <a:lstStyle/>
          <a:p>
            <a:r>
              <a:rPr lang="en-US" b="1"/>
              <a:t>Proportion of GDP by Industrial Sector-</a:t>
            </a:r>
            <a:r>
              <a:rPr lang="en-US"/>
              <a:t> Increased from 11.8% in 1950-1951 to 24.6% in 1990-91. There was a 6% annual growth rate of the industrial sector during the period.</a:t>
            </a:r>
          </a:p>
          <a:p>
            <a:r>
              <a:rPr lang="en-US" b="1"/>
              <a:t>Diversification of Industrial sector</a:t>
            </a:r>
          </a:p>
          <a:p>
            <a:r>
              <a:rPr lang="en-US" b="1"/>
              <a:t>Emergence of Small-scale Industries- </a:t>
            </a:r>
            <a:r>
              <a:rPr lang="en-US"/>
              <a:t>growth with equity</a:t>
            </a:r>
          </a:p>
          <a:p>
            <a:r>
              <a:rPr lang="en-US" b="1"/>
              <a:t>Development of Domestic Industries- </a:t>
            </a:r>
            <a:r>
              <a:rPr lang="en-US"/>
              <a:t>due to Import Substitution</a:t>
            </a:r>
          </a:p>
          <a:p>
            <a:r>
              <a:rPr lang="en-US" b="1"/>
              <a:t>Development of Infrastucture, promoting Regional Equality and creating strong Industial bse by Public Sector</a:t>
            </a:r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D3"/>
            </a:gs>
            <a:gs pos="100000">
              <a:srgbClr val="034373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748155"/>
          </a:xfrm>
        </p:spPr>
        <p:txBody>
          <a:bodyPr>
            <a:normAutofit/>
          </a:bodyPr>
          <a:lstStyle/>
          <a:p>
            <a:r>
              <a:rPr lang="en-US" b="1"/>
              <a:t>Negative Impacts of Industrial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06320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b="1"/>
              <a:t>Inward Looking Trade Strategy-</a:t>
            </a:r>
            <a:r>
              <a:rPr lang="en-US" sz="2800"/>
              <a:t> failed to develop strong export sector</a:t>
            </a:r>
          </a:p>
          <a:p>
            <a:r>
              <a:rPr lang="en-US" sz="2800" b="1"/>
              <a:t>Lack of Competition-</a:t>
            </a:r>
            <a:r>
              <a:rPr lang="en-US" sz="2800"/>
              <a:t> low quality goods</a:t>
            </a:r>
          </a:p>
          <a:p>
            <a:r>
              <a:rPr lang="en-US" sz="2800" b="1"/>
              <a:t>Licensing Policy- misuse</a:t>
            </a:r>
            <a:r>
              <a:rPr lang="en-US" sz="2800"/>
              <a:t> by big industrialists to prevent competitors from entering market and</a:t>
            </a:r>
            <a:r>
              <a:rPr lang="en-US" sz="2800" b="1"/>
              <a:t> time consuming</a:t>
            </a:r>
          </a:p>
          <a:p>
            <a:r>
              <a:rPr lang="en-US" sz="2800" b="1"/>
              <a:t>Inefficient Performance of Public Sector</a:t>
            </a:r>
          </a:p>
          <a:p>
            <a:r>
              <a:rPr lang="en-US" sz="2800" b="1"/>
              <a:t>Huge losses incurred by PSUs</a:t>
            </a:r>
          </a:p>
          <a:p>
            <a:r>
              <a:rPr lang="en-US" sz="2800" b="1"/>
              <a:t>Increased Revenue Deficit of Government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</TotalTime>
  <Words>1815</Words>
  <Application>Microsoft Office PowerPoint</Application>
  <PresentationFormat>On-screen Show (4:3)</PresentationFormat>
  <Paragraphs>257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Indian Economy (1950-1990) </vt:lpstr>
      <vt:lpstr>Central problems of an Economy </vt:lpstr>
      <vt:lpstr>Types of Economic Systems</vt:lpstr>
      <vt:lpstr>Socialist Economy</vt:lpstr>
      <vt:lpstr>Mixed Economy</vt:lpstr>
      <vt:lpstr>ECONOMIC PLANNING</vt:lpstr>
      <vt:lpstr>The government of India set up Economic Planning Commission in 1950</vt:lpstr>
      <vt:lpstr>Plan</vt:lpstr>
      <vt:lpstr>Growth</vt:lpstr>
      <vt:lpstr>Modernization </vt:lpstr>
      <vt:lpstr>Self-reliance </vt:lpstr>
      <vt:lpstr>Equity  </vt:lpstr>
      <vt:lpstr>Features/ Problems of Agriculture (1950-1990)</vt:lpstr>
      <vt:lpstr>PowerPoint Presentation</vt:lpstr>
      <vt:lpstr>LAND REFORMS</vt:lpstr>
      <vt:lpstr>Limitations of Land Reforms</vt:lpstr>
      <vt:lpstr>LAND CEILING</vt:lpstr>
      <vt:lpstr>PowerPoint Presentation</vt:lpstr>
      <vt:lpstr>GREEN REVOLUTION</vt:lpstr>
      <vt:lpstr>Requirements of HYV Seeds</vt:lpstr>
      <vt:lpstr>2 Phases of Green Revolution</vt:lpstr>
      <vt:lpstr>Important Effects of Green Revolution</vt:lpstr>
      <vt:lpstr>Risks under Green Revolution</vt:lpstr>
      <vt:lpstr>PowerPoint Presentation</vt:lpstr>
      <vt:lpstr>Critical Appraisal of Agricultural Development</vt:lpstr>
      <vt:lpstr>INDUSTRIAL DEVELOPMENT</vt:lpstr>
      <vt:lpstr>WHY?</vt:lpstr>
      <vt:lpstr>Role of Public Sector </vt:lpstr>
      <vt:lpstr>Industrial Policy Resolution 1956</vt:lpstr>
      <vt:lpstr>Classification of Industries</vt:lpstr>
      <vt:lpstr>Industrial Licensing</vt:lpstr>
      <vt:lpstr>According to Industrial Licensing</vt:lpstr>
      <vt:lpstr>Small-Scale Industry(SSI)</vt:lpstr>
      <vt:lpstr>Important Points about Small-scale Industries</vt:lpstr>
      <vt:lpstr>Foreign Trade</vt:lpstr>
      <vt:lpstr>Aim/Reason for Import Substitution</vt:lpstr>
      <vt:lpstr>Positive Impact of Industrial Planning</vt:lpstr>
      <vt:lpstr>Negative Impacts of Industrial Planning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PLANNING</dc:title>
  <dc:creator>Good</dc:creator>
  <cp:lastModifiedBy>VM Singh</cp:lastModifiedBy>
  <cp:revision>35</cp:revision>
  <dcterms:created xsi:type="dcterms:W3CDTF">2020-04-10T03:47:00Z</dcterms:created>
  <dcterms:modified xsi:type="dcterms:W3CDTF">2020-04-25T10:50:57Z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1033-11.2.0.9255</vt:lpwstr>
  </property>
</Properties>
</file>